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reframe, not a feature list. The question I asked myself was not "what should we add to Scheduled Meals" but "why does this category keep failing, and what would make it structurally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assumptions explicitly — the brief asks for this. Flag that I have no access to their funnel data, so every number I use is a hypothesis to validate, not a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separates the submission. Everyone else opens with a feature list. Anchor on the fact that the biggest players in the market have already failed at this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failure mode 4 in the video. Most candidates will only talk about user-side problems. The flexibility/forecast tension is the real product constraint and naming it shows operating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Zoom out to the business. This is what justifies investment to a commercial stakeholder — not user delight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remote carer is the least obvious and most underserved — it expands the buyer beyond the eater, which is a different growth vector than the other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sets up the roadmap sequencing. Retention before acquisition — and I can defend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that table-stakes flexibility already exists — claiming skip/pause as an innovation would be wrong and easy to catch.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idea to defend hardest. If they push back, the honest answer is that it trades forecast precision for activation and retention — and the mitigations are how I would keep operations viable.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Theme B is where I would lean personally — I have built recommendation and personalisation systems before, and this is the piece that maps to an AI-native way of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Naming the over-fitting risk matters — an engine that only serves familiar food solves fatigue in week one and causes it in week six.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THESE NUMBERS WITH YOUR OWN before submitting. Be ready to defend why skip/reschedule outranks the credit wallet despite the wallet being the bigger idea — the answer is effort and confidence, not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Defend the sequencing: acquisition spend into a churning product is wasted. Retention first is a deliberate call, not conservatism.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Swap rate and skip rate as diagnostic instruments is a strong point — most candidates list only outcome metrics.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one of these is a decision I would defend, not a risk register. The point is that I made the call knowingly.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just show this slide — switch to the live prototype and click through it. Skip Wednesday on camera.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exists because AI Fluency is their first assessment dimension. Being specific about what I did NOT delegate is the credible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one memorable line. If they remember nothing else from the video, they remember "stop selling a calendar, start selling meals."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118"/>
        </a:solidFill>
      </p:bgPr>
    </p:bg>
    <p:spTree>
      <p:nvGrpSpPr>
        <p:cNvPr id="1" name=""/>
        <p:cNvGrpSpPr/>
        <p:nvPr/>
      </p:nvGrpSpPr>
      <p:grpSpPr>
        <a:xfrm>
          <a:off x="0" y="0"/>
          <a:ext cx="0" cy="0"/>
          <a:chOff x="0" y="0"/>
          <a:chExt cx="0" cy="0"/>
        </a:xfrm>
      </p:grpSpPr>
      <p:sp>
        <p:nvSpPr>
          <p:cNvPr id="2" name="Shape 0"/>
          <p:cNvSpPr/>
          <p:nvPr/>
        </p:nvSpPr>
        <p:spPr>
          <a:xfrm>
            <a:off x="8869680" y="-1371600"/>
            <a:ext cx="5120640" cy="5120640"/>
          </a:xfrm>
          <a:prstGeom prst="ellipse">
            <a:avLst/>
          </a:prstGeom>
          <a:solidFill>
            <a:srgbClr val="B85042">
              <a:alpha val="28000"/>
            </a:srgbClr>
          </a:solidFill>
          <a:ln w="12700">
            <a:solidFill>
              <a:srgbClr val="333333"/>
            </a:solidFill>
            <a:prstDash val="solid"/>
          </a:ln>
        </p:spPr>
      </p:sp>
      <p:sp>
        <p:nvSpPr>
          <p:cNvPr id="3" name="Shape 1"/>
          <p:cNvSpPr/>
          <p:nvPr/>
        </p:nvSpPr>
        <p:spPr>
          <a:xfrm>
            <a:off x="10241280" y="3291840"/>
            <a:ext cx="3108960" cy="3108960"/>
          </a:xfrm>
          <a:prstGeom prst="ellipse">
            <a:avLst/>
          </a:prstGeom>
          <a:solidFill>
            <a:srgbClr val="D98C3F">
              <a:alpha val="20000"/>
            </a:srgbClr>
          </a:solidFill>
          <a:ln w="12700">
            <a:solidFill>
              <a:srgbClr val="333333"/>
            </a:solidFill>
            <a:prstDash val="solid"/>
          </a:ln>
        </p:spPr>
      </p:sp>
      <p:sp>
        <p:nvSpPr>
          <p:cNvPr id="4" name="Text 2"/>
          <p:cNvSpPr txBox="1"/>
          <p:nvPr/>
        </p:nvSpPr>
        <p:spPr>
          <a:xfrm>
            <a:off x="822960" y="1600200"/>
            <a:ext cx="8229600" cy="274320"/>
          </a:xfrm>
          <a:prstGeom prst="rect">
            <a:avLst/>
          </a:prstGeom>
          <a:noFill/>
          <a:ln/>
        </p:spPr>
        <p:txBody>
          <a:bodyPr wrap="square" lIns="0" tIns="0" rIns="0" bIns="0" rtlCol="0" anchor="ctr"/>
          <a:lstStyle/>
          <a:p>
            <a:pPr indent="0" marL="0">
              <a:buNone/>
            </a:pPr>
            <a:r>
              <a:rPr lang="en-US" sz="1150" b="1" spc="220" kern="0" dirty="0">
                <a:solidFill>
                  <a:srgbClr val="D98C3F"/>
                </a:solidFill>
                <a:latin typeface="Calibri" pitchFamily="34" charset="0"/>
                <a:ea typeface="Calibri" pitchFamily="34" charset="-122"/>
                <a:cs typeface="Calibri" pitchFamily="34" charset="-120"/>
              </a:rPr>
              <a:t>MEALSON · PRODUCT CASE STUDY</a:t>
            </a:r>
            <a:endParaRPr lang="en-US" sz="1150" dirty="0"/>
          </a:p>
        </p:txBody>
      </p:sp>
      <p:sp>
        <p:nvSpPr>
          <p:cNvPr id="5" name="Text 3"/>
          <p:cNvSpPr txBox="1"/>
          <p:nvPr/>
        </p:nvSpPr>
        <p:spPr>
          <a:xfrm>
            <a:off x="822960" y="2011680"/>
            <a:ext cx="8778240" cy="914400"/>
          </a:xfrm>
          <a:prstGeom prst="rect">
            <a:avLst/>
          </a:prstGeom>
          <a:noFill/>
          <a:ln/>
        </p:spPr>
        <p:txBody>
          <a:bodyPr wrap="square" lIns="0" tIns="0" rIns="0" bIns="0"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Elevating Scheduled Meals</a:t>
            </a:r>
            <a:endParaRPr lang="en-US" sz="4200" dirty="0"/>
          </a:p>
        </p:txBody>
      </p:sp>
      <p:sp>
        <p:nvSpPr>
          <p:cNvPr id="6" name="Text 4"/>
          <p:cNvSpPr txBox="1"/>
          <p:nvPr/>
        </p:nvSpPr>
        <p:spPr>
          <a:xfrm>
            <a:off x="822960" y="2999232"/>
            <a:ext cx="8046720" cy="822960"/>
          </a:xfrm>
          <a:prstGeom prst="rect">
            <a:avLst/>
          </a:prstGeom>
          <a:noFill/>
          <a:ln/>
        </p:spPr>
        <p:txBody>
          <a:bodyPr wrap="square" lIns="0" tIns="0" rIns="0" bIns="0" rtlCol="0" anchor="ctr"/>
          <a:lstStyle/>
          <a:p>
            <a:pPr indent="0" marL="0">
              <a:lnSpc>
                <a:spcPts val="2400"/>
              </a:lnSpc>
              <a:buNone/>
            </a:pPr>
            <a:r>
              <a:rPr lang="en-US" sz="1600" dirty="0">
                <a:solidFill>
                  <a:srgbClr val="D8CFC4"/>
                </a:solidFill>
                <a:latin typeface="Calibri" pitchFamily="34" charset="0"/>
                <a:ea typeface="Calibri" pitchFamily="34" charset="-122"/>
                <a:cs typeface="Calibri" pitchFamily="34" charset="-120"/>
              </a:rPr>
              <a:t>Why meal subscriptions keep failing — and the three changes that would make this one work</a:t>
            </a:r>
            <a:endParaRPr lang="en-US" sz="1600" dirty="0"/>
          </a:p>
        </p:txBody>
      </p:sp>
      <p:sp>
        <p:nvSpPr>
          <p:cNvPr id="7" name="Shape 5"/>
          <p:cNvSpPr/>
          <p:nvPr/>
        </p:nvSpPr>
        <p:spPr>
          <a:xfrm>
            <a:off x="841248" y="4069080"/>
            <a:ext cx="1371600" cy="0"/>
          </a:xfrm>
          <a:prstGeom prst="line">
            <a:avLst/>
          </a:prstGeom>
          <a:noFill/>
          <a:ln w="31750">
            <a:solidFill>
              <a:srgbClr val="B85042"/>
            </a:solidFill>
            <a:prstDash val="solid"/>
          </a:ln>
        </p:spPr>
      </p:sp>
      <p:sp>
        <p:nvSpPr>
          <p:cNvPr id="8" name="Text 6"/>
          <p:cNvSpPr txBox="1"/>
          <p:nvPr/>
        </p:nvSpPr>
        <p:spPr>
          <a:xfrm>
            <a:off x="822960" y="4315968"/>
            <a:ext cx="7315200" cy="27432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Jitendra Singh   ·   Product Manager</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BEFORE WE START</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Assumptions I am working from</a:t>
            </a:r>
            <a:endParaRPr lang="en-US" sz="3200" dirty="0"/>
          </a:p>
        </p:txBody>
      </p:sp>
      <p:sp>
        <p:nvSpPr>
          <p:cNvPr id="4" name="Shape 2"/>
          <p:cNvSpPr/>
          <p:nvPr/>
        </p:nvSpPr>
        <p:spPr>
          <a:xfrm>
            <a:off x="566928" y="1417320"/>
            <a:ext cx="11064240" cy="841248"/>
          </a:xfrm>
          <a:prstGeom prst="roundRect">
            <a:avLst>
              <a:gd name="adj" fmla="val 8696"/>
            </a:avLst>
          </a:prstGeom>
          <a:solidFill>
            <a:srgbClr val="F3EFE6"/>
          </a:solidFill>
          <a:ln w="12700">
            <a:solidFill>
              <a:srgbClr val="F3EFE6"/>
            </a:solidFill>
            <a:prstDash val="solid"/>
          </a:ln>
        </p:spPr>
      </p:sp>
      <p:sp>
        <p:nvSpPr>
          <p:cNvPr id="5" name="Text 3"/>
          <p:cNvSpPr txBox="1"/>
          <p:nvPr/>
        </p:nvSpPr>
        <p:spPr>
          <a:xfrm>
            <a:off x="841248" y="1545336"/>
            <a:ext cx="2286000" cy="274320"/>
          </a:xfrm>
          <a:prstGeom prst="rect">
            <a:avLst/>
          </a:prstGeom>
          <a:noFill/>
          <a:ln/>
        </p:spPr>
        <p:txBody>
          <a:bodyPr wrap="square" lIns="0" tIns="0" rIns="0" bIns="0" rtlCol="0" anchor="ctr"/>
          <a:lstStyle/>
          <a:p>
            <a:pPr indent="0" marL="0">
              <a:buNone/>
            </a:pPr>
            <a:r>
              <a:rPr lang="en-US" sz="1300" b="1" dirty="0">
                <a:solidFill>
                  <a:srgbClr val="B85042"/>
                </a:solidFill>
                <a:latin typeface="Calibri" pitchFamily="34" charset="0"/>
                <a:ea typeface="Calibri" pitchFamily="34" charset="-122"/>
                <a:cs typeface="Calibri" pitchFamily="34" charset="-120"/>
              </a:rPr>
              <a:t>Business context</a:t>
            </a:r>
            <a:endParaRPr lang="en-US" sz="1300" dirty="0"/>
          </a:p>
        </p:txBody>
      </p:sp>
      <p:sp>
        <p:nvSpPr>
          <p:cNvPr id="6" name="Text 4"/>
          <p:cNvSpPr txBox="1"/>
          <p:nvPr/>
        </p:nvSpPr>
        <p:spPr>
          <a:xfrm>
            <a:off x="3200400" y="1517904"/>
            <a:ext cx="8183880" cy="658368"/>
          </a:xfrm>
          <a:prstGeom prst="rect">
            <a:avLst/>
          </a:prstGeom>
          <a:noFill/>
          <a:ln/>
        </p:spPr>
        <p:txBody>
          <a:bodyPr wrap="square" lIns="0" tIns="0" rIns="0" bIns="0" rtlCol="0" anchor="ctr"/>
          <a:lstStyle/>
          <a:p>
            <a:pPr indent="0" marL="0">
              <a:lnSpc>
                <a:spcPts val="1600"/>
              </a:lnSpc>
              <a:buNone/>
            </a:pPr>
            <a:r>
              <a:rPr lang="en-US" sz="1200" dirty="0">
                <a:solidFill>
                  <a:srgbClr val="241C15"/>
                </a:solidFill>
                <a:latin typeface="Calibri" pitchFamily="34" charset="0"/>
                <a:ea typeface="Calibri" pitchFamily="34" charset="-122"/>
                <a:cs typeface="Calibri" pitchFamily="34" charset="-120"/>
              </a:rPr>
              <a:t>MealsOn is an established on-demand food delivery platform. Scheduled Meals exists today but is under-performing against its growth potential — that is why it has been flagged as a key growth area.</a:t>
            </a:r>
            <a:endParaRPr lang="en-US" sz="1200" dirty="0"/>
          </a:p>
        </p:txBody>
      </p:sp>
      <p:sp>
        <p:nvSpPr>
          <p:cNvPr id="7" name="Shape 5"/>
          <p:cNvSpPr/>
          <p:nvPr/>
        </p:nvSpPr>
        <p:spPr>
          <a:xfrm>
            <a:off x="566928" y="2350008"/>
            <a:ext cx="11064240" cy="841248"/>
          </a:xfrm>
          <a:prstGeom prst="roundRect">
            <a:avLst>
              <a:gd name="adj" fmla="val 8696"/>
            </a:avLst>
          </a:prstGeom>
          <a:solidFill>
            <a:srgbClr val="FAF7F1"/>
          </a:solidFill>
          <a:ln w="12700">
            <a:solidFill>
              <a:srgbClr val="FAF7F1"/>
            </a:solidFill>
            <a:prstDash val="solid"/>
          </a:ln>
        </p:spPr>
      </p:sp>
      <p:sp>
        <p:nvSpPr>
          <p:cNvPr id="8" name="Text 6"/>
          <p:cNvSpPr txBox="1"/>
          <p:nvPr/>
        </p:nvSpPr>
        <p:spPr>
          <a:xfrm>
            <a:off x="841248" y="2478024"/>
            <a:ext cx="2286000" cy="274320"/>
          </a:xfrm>
          <a:prstGeom prst="rect">
            <a:avLst/>
          </a:prstGeom>
          <a:noFill/>
          <a:ln/>
        </p:spPr>
        <p:txBody>
          <a:bodyPr wrap="square" lIns="0" tIns="0" rIns="0" bIns="0" rtlCol="0" anchor="ctr"/>
          <a:lstStyle/>
          <a:p>
            <a:pPr indent="0" marL="0">
              <a:buNone/>
            </a:pPr>
            <a:r>
              <a:rPr lang="en-US" sz="1300" b="1" dirty="0">
                <a:solidFill>
                  <a:srgbClr val="B85042"/>
                </a:solidFill>
                <a:latin typeface="Calibri" pitchFamily="34" charset="0"/>
                <a:ea typeface="Calibri" pitchFamily="34" charset="-122"/>
                <a:cs typeface="Calibri" pitchFamily="34" charset="-120"/>
              </a:rPr>
              <a:t>Market</a:t>
            </a:r>
            <a:endParaRPr lang="en-US" sz="1300" dirty="0"/>
          </a:p>
        </p:txBody>
      </p:sp>
      <p:sp>
        <p:nvSpPr>
          <p:cNvPr id="9" name="Text 7"/>
          <p:cNvSpPr txBox="1"/>
          <p:nvPr/>
        </p:nvSpPr>
        <p:spPr>
          <a:xfrm>
            <a:off x="3200400" y="2450592"/>
            <a:ext cx="8183880" cy="658368"/>
          </a:xfrm>
          <a:prstGeom prst="rect">
            <a:avLst/>
          </a:prstGeom>
          <a:noFill/>
          <a:ln/>
        </p:spPr>
        <p:txBody>
          <a:bodyPr wrap="square" lIns="0" tIns="0" rIns="0" bIns="0" rtlCol="0" anchor="ctr"/>
          <a:lstStyle/>
          <a:p>
            <a:pPr indent="0" marL="0">
              <a:lnSpc>
                <a:spcPts val="1600"/>
              </a:lnSpc>
              <a:buNone/>
            </a:pPr>
            <a:r>
              <a:rPr lang="en-US" sz="1200" dirty="0">
                <a:solidFill>
                  <a:srgbClr val="241C15"/>
                </a:solidFill>
                <a:latin typeface="Calibri" pitchFamily="34" charset="0"/>
                <a:ea typeface="Calibri" pitchFamily="34" charset="-122"/>
                <a:cs typeface="Calibri" pitchFamily="34" charset="-120"/>
              </a:rPr>
              <a:t>India-first, metro cities. Users have realistic alternatives: local tiffin services, cooking at home, and on-demand delivery.</a:t>
            </a:r>
            <a:endParaRPr lang="en-US" sz="1200" dirty="0"/>
          </a:p>
        </p:txBody>
      </p:sp>
      <p:sp>
        <p:nvSpPr>
          <p:cNvPr id="10" name="Shape 8"/>
          <p:cNvSpPr/>
          <p:nvPr/>
        </p:nvSpPr>
        <p:spPr>
          <a:xfrm>
            <a:off x="566928" y="3282696"/>
            <a:ext cx="11064240" cy="841248"/>
          </a:xfrm>
          <a:prstGeom prst="roundRect">
            <a:avLst>
              <a:gd name="adj" fmla="val 8696"/>
            </a:avLst>
          </a:prstGeom>
          <a:solidFill>
            <a:srgbClr val="F3EFE6"/>
          </a:solidFill>
          <a:ln w="12700">
            <a:solidFill>
              <a:srgbClr val="F3EFE6"/>
            </a:solidFill>
            <a:prstDash val="solid"/>
          </a:ln>
        </p:spPr>
      </p:sp>
      <p:sp>
        <p:nvSpPr>
          <p:cNvPr id="11" name="Text 9"/>
          <p:cNvSpPr txBox="1"/>
          <p:nvPr/>
        </p:nvSpPr>
        <p:spPr>
          <a:xfrm>
            <a:off x="841248" y="3410712"/>
            <a:ext cx="2286000" cy="274320"/>
          </a:xfrm>
          <a:prstGeom prst="rect">
            <a:avLst/>
          </a:prstGeom>
          <a:noFill/>
          <a:ln/>
        </p:spPr>
        <p:txBody>
          <a:bodyPr wrap="square" lIns="0" tIns="0" rIns="0" bIns="0" rtlCol="0" anchor="ctr"/>
          <a:lstStyle/>
          <a:p>
            <a:pPr indent="0" marL="0">
              <a:buNone/>
            </a:pPr>
            <a:r>
              <a:rPr lang="en-US" sz="1300" b="1" dirty="0">
                <a:solidFill>
                  <a:srgbClr val="B85042"/>
                </a:solidFill>
                <a:latin typeface="Calibri" pitchFamily="34" charset="0"/>
                <a:ea typeface="Calibri" pitchFamily="34" charset="-122"/>
                <a:cs typeface="Calibri" pitchFamily="34" charset="-120"/>
              </a:rPr>
              <a:t>Supply model</a:t>
            </a:r>
            <a:endParaRPr lang="en-US" sz="1300" dirty="0"/>
          </a:p>
        </p:txBody>
      </p:sp>
      <p:sp>
        <p:nvSpPr>
          <p:cNvPr id="12" name="Text 10"/>
          <p:cNvSpPr txBox="1"/>
          <p:nvPr/>
        </p:nvSpPr>
        <p:spPr>
          <a:xfrm>
            <a:off x="3200400" y="3383280"/>
            <a:ext cx="8183880" cy="658368"/>
          </a:xfrm>
          <a:prstGeom prst="rect">
            <a:avLst/>
          </a:prstGeom>
          <a:noFill/>
          <a:ln/>
        </p:spPr>
        <p:txBody>
          <a:bodyPr wrap="square" lIns="0" tIns="0" rIns="0" bIns="0" rtlCol="0" anchor="ctr"/>
          <a:lstStyle/>
          <a:p>
            <a:pPr indent="0" marL="0">
              <a:lnSpc>
                <a:spcPts val="1600"/>
              </a:lnSpc>
              <a:buNone/>
            </a:pPr>
            <a:r>
              <a:rPr lang="en-US" sz="1200" dirty="0">
                <a:solidFill>
                  <a:srgbClr val="241C15"/>
                </a:solidFill>
                <a:latin typeface="Calibri" pitchFamily="34" charset="0"/>
                <a:ea typeface="Calibri" pitchFamily="34" charset="-122"/>
                <a:cs typeface="Calibri" pitchFamily="34" charset="-120"/>
              </a:rPr>
              <a:t>A mix of cloud kitchens, home chefs, and tiffin vendors — so kitchen capacity is real, finite, and needs a demand forecast to plan against.</a:t>
            </a:r>
            <a:endParaRPr lang="en-US" sz="1200" dirty="0"/>
          </a:p>
        </p:txBody>
      </p:sp>
      <p:sp>
        <p:nvSpPr>
          <p:cNvPr id="13" name="Shape 11"/>
          <p:cNvSpPr/>
          <p:nvPr/>
        </p:nvSpPr>
        <p:spPr>
          <a:xfrm>
            <a:off x="566928" y="4215384"/>
            <a:ext cx="11064240" cy="841248"/>
          </a:xfrm>
          <a:prstGeom prst="roundRect">
            <a:avLst>
              <a:gd name="adj" fmla="val 8696"/>
            </a:avLst>
          </a:prstGeom>
          <a:solidFill>
            <a:srgbClr val="FAF7F1"/>
          </a:solidFill>
          <a:ln w="12700">
            <a:solidFill>
              <a:srgbClr val="FAF7F1"/>
            </a:solidFill>
            <a:prstDash val="solid"/>
          </a:ln>
        </p:spPr>
      </p:sp>
      <p:sp>
        <p:nvSpPr>
          <p:cNvPr id="14" name="Text 12"/>
          <p:cNvSpPr txBox="1"/>
          <p:nvPr/>
        </p:nvSpPr>
        <p:spPr>
          <a:xfrm>
            <a:off x="841248" y="4343400"/>
            <a:ext cx="2286000" cy="274320"/>
          </a:xfrm>
          <a:prstGeom prst="rect">
            <a:avLst/>
          </a:prstGeom>
          <a:noFill/>
          <a:ln/>
        </p:spPr>
        <p:txBody>
          <a:bodyPr wrap="square" lIns="0" tIns="0" rIns="0" bIns="0" rtlCol="0" anchor="ctr"/>
          <a:lstStyle/>
          <a:p>
            <a:pPr indent="0" marL="0">
              <a:buNone/>
            </a:pPr>
            <a:r>
              <a:rPr lang="en-US" sz="1300" b="1" dirty="0">
                <a:solidFill>
                  <a:srgbClr val="B85042"/>
                </a:solidFill>
                <a:latin typeface="Calibri" pitchFamily="34" charset="0"/>
                <a:ea typeface="Calibri" pitchFamily="34" charset="-122"/>
                <a:cs typeface="Calibri" pitchFamily="34" charset="-120"/>
              </a:rPr>
              <a:t>Data access</a:t>
            </a:r>
            <a:endParaRPr lang="en-US" sz="1300" dirty="0"/>
          </a:p>
        </p:txBody>
      </p:sp>
      <p:sp>
        <p:nvSpPr>
          <p:cNvPr id="15" name="Text 13"/>
          <p:cNvSpPr txBox="1"/>
          <p:nvPr/>
        </p:nvSpPr>
        <p:spPr>
          <a:xfrm>
            <a:off x="3200400" y="4315968"/>
            <a:ext cx="8183880" cy="658368"/>
          </a:xfrm>
          <a:prstGeom prst="rect">
            <a:avLst/>
          </a:prstGeom>
          <a:noFill/>
          <a:ln/>
        </p:spPr>
        <p:txBody>
          <a:bodyPr wrap="square" lIns="0" tIns="0" rIns="0" bIns="0" rtlCol="0" anchor="ctr"/>
          <a:lstStyle/>
          <a:p>
            <a:pPr indent="0" marL="0">
              <a:lnSpc>
                <a:spcPts val="1600"/>
              </a:lnSpc>
              <a:buNone/>
            </a:pPr>
            <a:r>
              <a:rPr lang="en-US" sz="1200" dirty="0">
                <a:solidFill>
                  <a:srgbClr val="241C15"/>
                </a:solidFill>
                <a:latin typeface="Calibri" pitchFamily="34" charset="0"/>
                <a:ea typeface="Calibri" pitchFamily="34" charset="-122"/>
                <a:cs typeface="Calibri" pitchFamily="34" charset="-120"/>
              </a:rPr>
              <a:t>I do not have MealsOn’s funnel data. Where I quote numbers they are stated as hypotheses to validate, never as facts.</a:t>
            </a:r>
            <a:endParaRPr lang="en-US" sz="1200" dirty="0"/>
          </a:p>
        </p:txBody>
      </p:sp>
      <p:sp>
        <p:nvSpPr>
          <p:cNvPr id="16" name="Shape 14"/>
          <p:cNvSpPr/>
          <p:nvPr/>
        </p:nvSpPr>
        <p:spPr>
          <a:xfrm>
            <a:off x="566928" y="5148072"/>
            <a:ext cx="11064240" cy="841248"/>
          </a:xfrm>
          <a:prstGeom prst="roundRect">
            <a:avLst>
              <a:gd name="adj" fmla="val 8696"/>
            </a:avLst>
          </a:prstGeom>
          <a:solidFill>
            <a:srgbClr val="F3EFE6"/>
          </a:solidFill>
          <a:ln w="12700">
            <a:solidFill>
              <a:srgbClr val="F3EFE6"/>
            </a:solidFill>
            <a:prstDash val="solid"/>
          </a:ln>
        </p:spPr>
      </p:sp>
      <p:sp>
        <p:nvSpPr>
          <p:cNvPr id="17" name="Text 15"/>
          <p:cNvSpPr txBox="1"/>
          <p:nvPr/>
        </p:nvSpPr>
        <p:spPr>
          <a:xfrm>
            <a:off x="841248" y="5276088"/>
            <a:ext cx="2286000" cy="274320"/>
          </a:xfrm>
          <a:prstGeom prst="rect">
            <a:avLst/>
          </a:prstGeom>
          <a:noFill/>
          <a:ln/>
        </p:spPr>
        <p:txBody>
          <a:bodyPr wrap="square" lIns="0" tIns="0" rIns="0" bIns="0" rtlCol="0" anchor="ctr"/>
          <a:lstStyle/>
          <a:p>
            <a:pPr indent="0" marL="0">
              <a:buNone/>
            </a:pPr>
            <a:r>
              <a:rPr lang="en-US" sz="1300" b="1" dirty="0">
                <a:solidFill>
                  <a:srgbClr val="B85042"/>
                </a:solidFill>
                <a:latin typeface="Calibri" pitchFamily="34" charset="0"/>
                <a:ea typeface="Calibri" pitchFamily="34" charset="-122"/>
                <a:cs typeface="Calibri" pitchFamily="34" charset="-120"/>
              </a:rPr>
              <a:t>Scope</a:t>
            </a:r>
            <a:endParaRPr lang="en-US" sz="1300" dirty="0"/>
          </a:p>
        </p:txBody>
      </p:sp>
      <p:sp>
        <p:nvSpPr>
          <p:cNvPr id="18" name="Text 16"/>
          <p:cNvSpPr txBox="1"/>
          <p:nvPr/>
        </p:nvSpPr>
        <p:spPr>
          <a:xfrm>
            <a:off x="3200400" y="5248656"/>
            <a:ext cx="8183880" cy="658368"/>
          </a:xfrm>
          <a:prstGeom prst="rect">
            <a:avLst/>
          </a:prstGeom>
          <a:noFill/>
          <a:ln/>
        </p:spPr>
        <p:txBody>
          <a:bodyPr wrap="square" lIns="0" tIns="0" rIns="0" bIns="0" rtlCol="0" anchor="ctr"/>
          <a:lstStyle/>
          <a:p>
            <a:pPr indent="0" marL="0">
              <a:lnSpc>
                <a:spcPts val="1600"/>
              </a:lnSpc>
              <a:buNone/>
            </a:pPr>
            <a:r>
              <a:rPr lang="en-US" sz="1200" dirty="0">
                <a:solidFill>
                  <a:srgbClr val="241C15"/>
                </a:solidFill>
                <a:latin typeface="Calibri" pitchFamily="34" charset="0"/>
                <a:ea typeface="Calibri" pitchFamily="34" charset="-122"/>
                <a:cs typeface="Calibri" pitchFamily="34" charset="-120"/>
              </a:rPr>
              <a:t>I have prioritised for the next 2–3 quarters, not an unbounded wish list.</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B2118"/>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D98C3F"/>
                </a:solidFill>
                <a:latin typeface="Calibri" pitchFamily="34" charset="0"/>
                <a:ea typeface="Calibri" pitchFamily="34" charset="-122"/>
                <a:cs typeface="Calibri" pitchFamily="34" charset="-120"/>
              </a:rPr>
              <a:t>THE REFRAME</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FFFFFF"/>
                </a:solidFill>
                <a:latin typeface="Cambria" pitchFamily="34" charset="0"/>
                <a:ea typeface="Cambria" pitchFamily="34" charset="-122"/>
                <a:cs typeface="Cambria" pitchFamily="34" charset="-120"/>
              </a:rPr>
              <a:t>This category has a graveyard</a:t>
            </a:r>
            <a:endParaRPr lang="en-US" sz="3200" dirty="0"/>
          </a:p>
        </p:txBody>
      </p:sp>
      <p:sp>
        <p:nvSpPr>
          <p:cNvPr id="4" name="Text 2"/>
          <p:cNvSpPr txBox="1"/>
          <p:nvPr/>
        </p:nvSpPr>
        <p:spPr>
          <a:xfrm>
            <a:off x="566928" y="1371600"/>
            <a:ext cx="6492240" cy="731520"/>
          </a:xfrm>
          <a:prstGeom prst="rect">
            <a:avLst/>
          </a:prstGeom>
          <a:noFill/>
          <a:ln/>
        </p:spPr>
        <p:txBody>
          <a:bodyPr wrap="square" lIns="0" tIns="0" rIns="0" bIns="0" rtlCol="0" anchor="ctr"/>
          <a:lstStyle/>
          <a:p>
            <a:pPr indent="0" marL="0">
              <a:lnSpc>
                <a:spcPts val="2100"/>
              </a:lnSpc>
              <a:buNone/>
            </a:pPr>
            <a:r>
              <a:rPr lang="en-US" sz="1450" dirty="0">
                <a:solidFill>
                  <a:srgbClr val="D8CFC4"/>
                </a:solidFill>
                <a:latin typeface="Calibri" pitchFamily="34" charset="0"/>
                <a:ea typeface="Calibri" pitchFamily="34" charset="-122"/>
                <a:cs typeface="Calibri" pitchFamily="34" charset="-120"/>
              </a:rPr>
              <a:t>Meal subscriptions are not an untried idea. They have been launched, shelved, and relaunched by the largest players in the market.</a:t>
            </a:r>
            <a:endParaRPr lang="en-US" sz="1450" dirty="0"/>
          </a:p>
        </p:txBody>
      </p:sp>
      <p:sp>
        <p:nvSpPr>
          <p:cNvPr id="5" name="Shape 3"/>
          <p:cNvSpPr/>
          <p:nvPr/>
        </p:nvSpPr>
        <p:spPr>
          <a:xfrm>
            <a:off x="658368" y="2350008"/>
            <a:ext cx="201168" cy="201168"/>
          </a:xfrm>
          <a:prstGeom prst="ellipse">
            <a:avLst/>
          </a:prstGeom>
          <a:solidFill>
            <a:srgbClr val="B85042"/>
          </a:solidFill>
          <a:ln w="12700">
            <a:solidFill>
              <a:srgbClr val="333333"/>
            </a:solidFill>
            <a:prstDash val="solid"/>
          </a:ln>
        </p:spPr>
      </p:sp>
      <p:sp>
        <p:nvSpPr>
          <p:cNvPr id="6" name="Text 4"/>
          <p:cNvSpPr txBox="1"/>
          <p:nvPr/>
        </p:nvSpPr>
        <p:spPr>
          <a:xfrm>
            <a:off x="1051560" y="2258568"/>
            <a:ext cx="822960" cy="365760"/>
          </a:xfrm>
          <a:prstGeom prst="rect">
            <a:avLst/>
          </a:prstGeom>
          <a:noFill/>
          <a:ln/>
        </p:spPr>
        <p:txBody>
          <a:bodyPr wrap="square" lIns="0" tIns="0" rIns="0" bIns="0" rtlCol="0" anchor="ctr"/>
          <a:lstStyle/>
          <a:p>
            <a:pPr indent="0" marL="0">
              <a:buNone/>
            </a:pPr>
            <a:r>
              <a:rPr lang="en-US" sz="1700" b="1" dirty="0">
                <a:solidFill>
                  <a:srgbClr val="B85042"/>
                </a:solidFill>
                <a:latin typeface="Cambria" pitchFamily="34" charset="0"/>
                <a:ea typeface="Cambria" pitchFamily="34" charset="-122"/>
                <a:cs typeface="Cambria" pitchFamily="34" charset="-120"/>
              </a:rPr>
              <a:t>2019</a:t>
            </a:r>
            <a:endParaRPr lang="en-US" sz="1700" dirty="0"/>
          </a:p>
        </p:txBody>
      </p:sp>
      <p:sp>
        <p:nvSpPr>
          <p:cNvPr id="7" name="Text 5"/>
          <p:cNvSpPr txBox="1"/>
          <p:nvPr/>
        </p:nvSpPr>
        <p:spPr>
          <a:xfrm>
            <a:off x="2011680" y="2286000"/>
            <a:ext cx="5029200" cy="502920"/>
          </a:xfrm>
          <a:prstGeom prst="rect">
            <a:avLst/>
          </a:prstGeom>
          <a:noFill/>
          <a:ln/>
        </p:spPr>
        <p:txBody>
          <a:bodyPr wrap="square" lIns="0" tIns="0" rIns="0" bIns="0" rtlCol="0" anchor="ctr"/>
          <a:lstStyle/>
          <a:p>
            <a:pPr indent="0" marL="0">
              <a:lnSpc>
                <a:spcPts val="1600"/>
              </a:lnSpc>
              <a:buNone/>
            </a:pPr>
            <a:r>
              <a:rPr lang="en-US" sz="1250" dirty="0">
                <a:solidFill>
                  <a:srgbClr val="E6DED4"/>
                </a:solidFill>
                <a:latin typeface="Calibri" pitchFamily="34" charset="0"/>
                <a:ea typeface="Calibri" pitchFamily="34" charset="-122"/>
                <a:cs typeface="Calibri" pitchFamily="34" charset="-120"/>
              </a:rPr>
              <a:t>Swiggy launches Daily — a standalone home-style meal subscription app</a:t>
            </a:r>
            <a:endParaRPr lang="en-US" sz="1250" dirty="0"/>
          </a:p>
        </p:txBody>
      </p:sp>
      <p:sp>
        <p:nvSpPr>
          <p:cNvPr id="8" name="Shape 6"/>
          <p:cNvSpPr/>
          <p:nvPr/>
        </p:nvSpPr>
        <p:spPr>
          <a:xfrm>
            <a:off x="658368" y="3063240"/>
            <a:ext cx="201168" cy="201168"/>
          </a:xfrm>
          <a:prstGeom prst="ellipse">
            <a:avLst/>
          </a:prstGeom>
          <a:solidFill>
            <a:srgbClr val="6B6157"/>
          </a:solidFill>
          <a:ln w="12700">
            <a:solidFill>
              <a:srgbClr val="333333"/>
            </a:solidFill>
            <a:prstDash val="solid"/>
          </a:ln>
        </p:spPr>
      </p:sp>
      <p:sp>
        <p:nvSpPr>
          <p:cNvPr id="9" name="Text 7"/>
          <p:cNvSpPr txBox="1"/>
          <p:nvPr/>
        </p:nvSpPr>
        <p:spPr>
          <a:xfrm>
            <a:off x="1051560" y="2971800"/>
            <a:ext cx="822960" cy="365760"/>
          </a:xfrm>
          <a:prstGeom prst="rect">
            <a:avLst/>
          </a:prstGeom>
          <a:noFill/>
          <a:ln/>
        </p:spPr>
        <p:txBody>
          <a:bodyPr wrap="square" lIns="0" tIns="0" rIns="0" bIns="0" rtlCol="0" anchor="ctr"/>
          <a:lstStyle/>
          <a:p>
            <a:pPr indent="0" marL="0">
              <a:buNone/>
            </a:pPr>
            <a:r>
              <a:rPr lang="en-US" sz="1700" b="1" dirty="0">
                <a:solidFill>
                  <a:srgbClr val="6B6157"/>
                </a:solidFill>
                <a:latin typeface="Cambria" pitchFamily="34" charset="0"/>
                <a:ea typeface="Cambria" pitchFamily="34" charset="-122"/>
                <a:cs typeface="Cambria" pitchFamily="34" charset="-120"/>
              </a:rPr>
              <a:t>2020</a:t>
            </a:r>
            <a:endParaRPr lang="en-US" sz="1700" dirty="0"/>
          </a:p>
        </p:txBody>
      </p:sp>
      <p:sp>
        <p:nvSpPr>
          <p:cNvPr id="10" name="Text 8"/>
          <p:cNvSpPr txBox="1"/>
          <p:nvPr/>
        </p:nvSpPr>
        <p:spPr>
          <a:xfrm>
            <a:off x="2011680" y="2999232"/>
            <a:ext cx="5029200" cy="502920"/>
          </a:xfrm>
          <a:prstGeom prst="rect">
            <a:avLst/>
          </a:prstGeom>
          <a:noFill/>
          <a:ln/>
        </p:spPr>
        <p:txBody>
          <a:bodyPr wrap="square" lIns="0" tIns="0" rIns="0" bIns="0" rtlCol="0" anchor="ctr"/>
          <a:lstStyle/>
          <a:p>
            <a:pPr indent="0" marL="0">
              <a:lnSpc>
                <a:spcPts val="1600"/>
              </a:lnSpc>
              <a:buNone/>
            </a:pPr>
            <a:r>
              <a:rPr lang="en-US" sz="1250" dirty="0">
                <a:solidFill>
                  <a:srgbClr val="E6DED4"/>
                </a:solidFill>
                <a:latin typeface="Calibri" pitchFamily="34" charset="0"/>
                <a:ea typeface="Calibri" pitchFamily="34" charset="-122"/>
                <a:cs typeface="Calibri" pitchFamily="34" charset="-120"/>
              </a:rPr>
              <a:t>Shelved. Demand dwindles through the Covid period</a:t>
            </a:r>
            <a:endParaRPr lang="en-US" sz="1250" dirty="0"/>
          </a:p>
        </p:txBody>
      </p:sp>
      <p:sp>
        <p:nvSpPr>
          <p:cNvPr id="11" name="Shape 9"/>
          <p:cNvSpPr/>
          <p:nvPr/>
        </p:nvSpPr>
        <p:spPr>
          <a:xfrm>
            <a:off x="658368" y="3776472"/>
            <a:ext cx="201168" cy="201168"/>
          </a:xfrm>
          <a:prstGeom prst="ellipse">
            <a:avLst/>
          </a:prstGeom>
          <a:solidFill>
            <a:srgbClr val="6E8B7B"/>
          </a:solidFill>
          <a:ln w="12700">
            <a:solidFill>
              <a:srgbClr val="333333"/>
            </a:solidFill>
            <a:prstDash val="solid"/>
          </a:ln>
        </p:spPr>
      </p:sp>
      <p:sp>
        <p:nvSpPr>
          <p:cNvPr id="12" name="Text 10"/>
          <p:cNvSpPr txBox="1"/>
          <p:nvPr/>
        </p:nvSpPr>
        <p:spPr>
          <a:xfrm>
            <a:off x="1051560" y="3685032"/>
            <a:ext cx="822960" cy="365760"/>
          </a:xfrm>
          <a:prstGeom prst="rect">
            <a:avLst/>
          </a:prstGeom>
          <a:noFill/>
          <a:ln/>
        </p:spPr>
        <p:txBody>
          <a:bodyPr wrap="square" lIns="0" tIns="0" rIns="0" bIns="0" rtlCol="0" anchor="ctr"/>
          <a:lstStyle/>
          <a:p>
            <a:pPr indent="0" marL="0">
              <a:buNone/>
            </a:pPr>
            <a:r>
              <a:rPr lang="en-US" sz="1700" b="1" dirty="0">
                <a:solidFill>
                  <a:srgbClr val="6E8B7B"/>
                </a:solidFill>
                <a:latin typeface="Cambria" pitchFamily="34" charset="0"/>
                <a:ea typeface="Cambria" pitchFamily="34" charset="-122"/>
                <a:cs typeface="Cambria" pitchFamily="34" charset="-120"/>
              </a:rPr>
              <a:t>2023</a:t>
            </a:r>
            <a:endParaRPr lang="en-US" sz="1700" dirty="0"/>
          </a:p>
        </p:txBody>
      </p:sp>
      <p:sp>
        <p:nvSpPr>
          <p:cNvPr id="13" name="Text 11"/>
          <p:cNvSpPr txBox="1"/>
          <p:nvPr/>
        </p:nvSpPr>
        <p:spPr>
          <a:xfrm>
            <a:off x="2011680" y="3712464"/>
            <a:ext cx="5029200" cy="502920"/>
          </a:xfrm>
          <a:prstGeom prst="rect">
            <a:avLst/>
          </a:prstGeom>
          <a:noFill/>
          <a:ln/>
        </p:spPr>
        <p:txBody>
          <a:bodyPr wrap="square" lIns="0" tIns="0" rIns="0" bIns="0" rtlCol="0" anchor="ctr"/>
          <a:lstStyle/>
          <a:p>
            <a:pPr indent="0" marL="0">
              <a:lnSpc>
                <a:spcPts val="1600"/>
              </a:lnSpc>
              <a:buNone/>
            </a:pPr>
            <a:r>
              <a:rPr lang="en-US" sz="1250" dirty="0">
                <a:solidFill>
                  <a:srgbClr val="E6DED4"/>
                </a:solidFill>
                <a:latin typeface="Calibri" pitchFamily="34" charset="0"/>
                <a:ea typeface="Calibri" pitchFamily="34" charset="-122"/>
                <a:cs typeface="Calibri" pitchFamily="34" charset="-120"/>
              </a:rPr>
              <a:t>Zomato enters the affordable home-style meal segment with Everyday</a:t>
            </a:r>
            <a:endParaRPr lang="en-US" sz="1250" dirty="0"/>
          </a:p>
        </p:txBody>
      </p:sp>
      <p:sp>
        <p:nvSpPr>
          <p:cNvPr id="14" name="Shape 12"/>
          <p:cNvSpPr/>
          <p:nvPr/>
        </p:nvSpPr>
        <p:spPr>
          <a:xfrm>
            <a:off x="658368" y="4489704"/>
            <a:ext cx="201168" cy="201168"/>
          </a:xfrm>
          <a:prstGeom prst="ellipse">
            <a:avLst/>
          </a:prstGeom>
          <a:solidFill>
            <a:srgbClr val="D98C3F"/>
          </a:solidFill>
          <a:ln w="12700">
            <a:solidFill>
              <a:srgbClr val="333333"/>
            </a:solidFill>
            <a:prstDash val="solid"/>
          </a:ln>
        </p:spPr>
      </p:sp>
      <p:sp>
        <p:nvSpPr>
          <p:cNvPr id="15" name="Text 13"/>
          <p:cNvSpPr txBox="1"/>
          <p:nvPr/>
        </p:nvSpPr>
        <p:spPr>
          <a:xfrm>
            <a:off x="1051560" y="4398264"/>
            <a:ext cx="822960" cy="365760"/>
          </a:xfrm>
          <a:prstGeom prst="rect">
            <a:avLst/>
          </a:prstGeom>
          <a:noFill/>
          <a:ln/>
        </p:spPr>
        <p:txBody>
          <a:bodyPr wrap="square" lIns="0" tIns="0" rIns="0" bIns="0" rtlCol="0" anchor="ctr"/>
          <a:lstStyle/>
          <a:p>
            <a:pPr indent="0" marL="0">
              <a:buNone/>
            </a:pPr>
            <a:r>
              <a:rPr lang="en-US" sz="1700" b="1" dirty="0">
                <a:solidFill>
                  <a:srgbClr val="D98C3F"/>
                </a:solidFill>
                <a:latin typeface="Cambria" pitchFamily="34" charset="0"/>
                <a:ea typeface="Cambria" pitchFamily="34" charset="-122"/>
                <a:cs typeface="Cambria" pitchFamily="34" charset="-120"/>
              </a:rPr>
              <a:t>2024</a:t>
            </a:r>
            <a:endParaRPr lang="en-US" sz="1700" dirty="0"/>
          </a:p>
        </p:txBody>
      </p:sp>
      <p:sp>
        <p:nvSpPr>
          <p:cNvPr id="16" name="Text 14"/>
          <p:cNvSpPr txBox="1"/>
          <p:nvPr/>
        </p:nvSpPr>
        <p:spPr>
          <a:xfrm>
            <a:off x="2011680" y="4425696"/>
            <a:ext cx="5029200" cy="502920"/>
          </a:xfrm>
          <a:prstGeom prst="rect">
            <a:avLst/>
          </a:prstGeom>
          <a:noFill/>
          <a:ln/>
        </p:spPr>
        <p:txBody>
          <a:bodyPr wrap="square" lIns="0" tIns="0" rIns="0" bIns="0" rtlCol="0" anchor="ctr"/>
          <a:lstStyle/>
          <a:p>
            <a:pPr indent="0" marL="0">
              <a:lnSpc>
                <a:spcPts val="1600"/>
              </a:lnSpc>
              <a:buNone/>
            </a:pPr>
            <a:r>
              <a:rPr lang="en-US" sz="1250" dirty="0">
                <a:solidFill>
                  <a:srgbClr val="E6DED4"/>
                </a:solidFill>
                <a:latin typeface="Calibri" pitchFamily="34" charset="0"/>
                <a:ea typeface="Calibri" pitchFamily="34" charset="-122"/>
                <a:cs typeface="Calibri" pitchFamily="34" charset="-120"/>
              </a:rPr>
              <a:t>Swiggy relaunches Daily in Bengaluru — this time inside the main app, not standalone</a:t>
            </a:r>
            <a:endParaRPr lang="en-US" sz="1250" dirty="0"/>
          </a:p>
        </p:txBody>
      </p:sp>
      <p:sp>
        <p:nvSpPr>
          <p:cNvPr id="17" name="Shape 15"/>
          <p:cNvSpPr/>
          <p:nvPr/>
        </p:nvSpPr>
        <p:spPr>
          <a:xfrm>
            <a:off x="7543800" y="1371600"/>
            <a:ext cx="4069080" cy="4206240"/>
          </a:xfrm>
          <a:prstGeom prst="roundRect">
            <a:avLst>
              <a:gd name="adj" fmla="val 1798"/>
            </a:avLst>
          </a:prstGeom>
          <a:solidFill>
            <a:srgbClr val="3A2E23"/>
          </a:solidFill>
          <a:ln w="12700">
            <a:solidFill>
              <a:srgbClr val="3A2E23"/>
            </a:solidFill>
            <a:prstDash val="solid"/>
          </a:ln>
        </p:spPr>
      </p:sp>
      <p:sp>
        <p:nvSpPr>
          <p:cNvPr id="18" name="Text 16"/>
          <p:cNvSpPr txBox="1"/>
          <p:nvPr/>
        </p:nvSpPr>
        <p:spPr>
          <a:xfrm>
            <a:off x="7863840" y="1664208"/>
            <a:ext cx="3474720" cy="274320"/>
          </a:xfrm>
          <a:prstGeom prst="rect">
            <a:avLst/>
          </a:prstGeom>
          <a:noFill/>
          <a:ln/>
        </p:spPr>
        <p:txBody>
          <a:bodyPr wrap="square" lIns="0" tIns="0" rIns="0" bIns="0" rtlCol="0" anchor="ctr"/>
          <a:lstStyle/>
          <a:p>
            <a:pPr indent="0" marL="0">
              <a:buNone/>
            </a:pPr>
            <a:r>
              <a:rPr lang="en-US" sz="1200" i="1" dirty="0">
                <a:solidFill>
                  <a:srgbClr val="9E9184"/>
                </a:solidFill>
                <a:latin typeface="Calibri" pitchFamily="34" charset="0"/>
                <a:ea typeface="Calibri" pitchFamily="34" charset="-122"/>
                <a:cs typeface="Calibri" pitchFamily="34" charset="-120"/>
              </a:rPr>
              <a:t>So the useful question is not</a:t>
            </a:r>
            <a:endParaRPr lang="en-US" sz="1200" dirty="0"/>
          </a:p>
        </p:txBody>
      </p:sp>
      <p:sp>
        <p:nvSpPr>
          <p:cNvPr id="19" name="Text 17"/>
          <p:cNvSpPr txBox="1"/>
          <p:nvPr/>
        </p:nvSpPr>
        <p:spPr>
          <a:xfrm>
            <a:off x="7863840" y="1956816"/>
            <a:ext cx="3474720" cy="731520"/>
          </a:xfrm>
          <a:prstGeom prst="rect">
            <a:avLst/>
          </a:prstGeom>
          <a:noFill/>
          <a:ln/>
        </p:spPr>
        <p:txBody>
          <a:bodyPr wrap="square" lIns="0" tIns="0" rIns="0" bIns="0" rtlCol="0" anchor="ctr"/>
          <a:lstStyle/>
          <a:p>
            <a:pPr indent="0" marL="0">
              <a:lnSpc>
                <a:spcPts val="2100"/>
              </a:lnSpc>
              <a:buNone/>
            </a:pPr>
            <a:r>
              <a:rPr lang="en-US" sz="1500" dirty="0">
                <a:solidFill>
                  <a:srgbClr val="7E7266"/>
                </a:solidFill>
                <a:latin typeface="Cambria" pitchFamily="34" charset="0"/>
                <a:ea typeface="Cambria" pitchFamily="34" charset="-122"/>
                <a:cs typeface="Cambria" pitchFamily="34" charset="-120"/>
              </a:rPr>
              <a:t>“What features should we</a:t>
            </a:r>
            <a:endParaRPr lang="en-US" sz="1500" dirty="0"/>
          </a:p>
          <a:p>
            <a:pPr indent="0" marL="0">
              <a:lnSpc>
                <a:spcPts val="2100"/>
              </a:lnSpc>
              <a:buNone/>
            </a:pPr>
            <a:r>
              <a:rPr lang="en-US" sz="1500" dirty="0">
                <a:solidFill>
                  <a:srgbClr val="7E7266"/>
                </a:solidFill>
                <a:latin typeface="Cambria" pitchFamily="34" charset="0"/>
                <a:ea typeface="Cambria" pitchFamily="34" charset="-122"/>
                <a:cs typeface="Cambria" pitchFamily="34" charset="-120"/>
              </a:rPr>
              <a:t>add to Scheduled Meals?”</a:t>
            </a:r>
            <a:endParaRPr lang="en-US" sz="1500" dirty="0"/>
          </a:p>
        </p:txBody>
      </p:sp>
      <p:sp>
        <p:nvSpPr>
          <p:cNvPr id="20" name="Shape 18"/>
          <p:cNvSpPr/>
          <p:nvPr/>
        </p:nvSpPr>
        <p:spPr>
          <a:xfrm>
            <a:off x="7863840" y="2852928"/>
            <a:ext cx="3429000" cy="0"/>
          </a:xfrm>
          <a:prstGeom prst="line">
            <a:avLst/>
          </a:prstGeom>
          <a:noFill/>
          <a:ln w="12700">
            <a:solidFill>
              <a:srgbClr val="5A4E42"/>
            </a:solidFill>
            <a:prstDash val="solid"/>
          </a:ln>
        </p:spPr>
      </p:sp>
      <p:sp>
        <p:nvSpPr>
          <p:cNvPr id="21" name="Text 19"/>
          <p:cNvSpPr txBox="1"/>
          <p:nvPr/>
        </p:nvSpPr>
        <p:spPr>
          <a:xfrm>
            <a:off x="7863840" y="2999232"/>
            <a:ext cx="3474720" cy="256032"/>
          </a:xfrm>
          <a:prstGeom prst="rect">
            <a:avLst/>
          </a:prstGeom>
          <a:noFill/>
          <a:ln/>
        </p:spPr>
        <p:txBody>
          <a:bodyPr wrap="square" lIns="0" tIns="0" rIns="0" bIns="0" rtlCol="0" anchor="ctr"/>
          <a:lstStyle/>
          <a:p>
            <a:pPr indent="0" marL="0">
              <a:buNone/>
            </a:pPr>
            <a:r>
              <a:rPr lang="en-US" sz="1200" i="1" dirty="0">
                <a:solidFill>
                  <a:srgbClr val="D98C3F"/>
                </a:solidFill>
                <a:latin typeface="Calibri" pitchFamily="34" charset="0"/>
                <a:ea typeface="Calibri" pitchFamily="34" charset="-122"/>
                <a:cs typeface="Calibri" pitchFamily="34" charset="-120"/>
              </a:rPr>
              <a:t>It is</a:t>
            </a:r>
            <a:endParaRPr lang="en-US" sz="1200" dirty="0"/>
          </a:p>
        </p:txBody>
      </p:sp>
      <p:sp>
        <p:nvSpPr>
          <p:cNvPr id="22" name="Text 20"/>
          <p:cNvSpPr txBox="1"/>
          <p:nvPr/>
        </p:nvSpPr>
        <p:spPr>
          <a:xfrm>
            <a:off x="7863840" y="3291840"/>
            <a:ext cx="3520440" cy="1371600"/>
          </a:xfrm>
          <a:prstGeom prst="rect">
            <a:avLst/>
          </a:prstGeom>
          <a:noFill/>
          <a:ln/>
        </p:spPr>
        <p:txBody>
          <a:bodyPr wrap="square" lIns="0" tIns="0" rIns="0" bIns="0" rtlCol="0" anchor="ctr"/>
          <a:lstStyle/>
          <a:p>
            <a:pPr indent="0" marL="0">
              <a:lnSpc>
                <a:spcPts val="2600"/>
              </a:lnSpc>
              <a:buNone/>
            </a:pPr>
            <a:r>
              <a:rPr lang="en-US" sz="1900" b="1" dirty="0">
                <a:solidFill>
                  <a:srgbClr val="FFFFFF"/>
                </a:solidFill>
                <a:latin typeface="Cambria" pitchFamily="34" charset="0"/>
                <a:ea typeface="Cambria" pitchFamily="34" charset="-122"/>
                <a:cs typeface="Cambria" pitchFamily="34" charset="-120"/>
              </a:rPr>
              <a:t>“Why does this keep failing — and what would make it structurally work?”</a:t>
            </a:r>
            <a:endParaRPr lang="en-US" sz="1900" dirty="0"/>
          </a:p>
        </p:txBody>
      </p:sp>
      <p:sp>
        <p:nvSpPr>
          <p:cNvPr id="23" name="Text 21"/>
          <p:cNvSpPr txBox="1"/>
          <p:nvPr/>
        </p:nvSpPr>
        <p:spPr>
          <a:xfrm>
            <a:off x="566928" y="6400800"/>
            <a:ext cx="11064240" cy="256032"/>
          </a:xfrm>
          <a:prstGeom prst="rect">
            <a:avLst/>
          </a:prstGeom>
          <a:noFill/>
          <a:ln/>
        </p:spPr>
        <p:txBody>
          <a:bodyPr wrap="square" lIns="0" tIns="0" rIns="0" bIns="0" rtlCol="0" anchor="ctr"/>
          <a:lstStyle/>
          <a:p>
            <a:pPr indent="0" marL="0">
              <a:buNone/>
            </a:pPr>
            <a:r>
              <a:rPr lang="en-US" sz="900" i="1" dirty="0">
                <a:solidFill>
                  <a:srgbClr val="6B6157"/>
                </a:solidFill>
                <a:latin typeface="Calibri" pitchFamily="34" charset="0"/>
                <a:ea typeface="Calibri" pitchFamily="34" charset="-122"/>
                <a:cs typeface="Calibri" pitchFamily="34" charset="-120"/>
              </a:rPr>
              <a:t>Sources: public reporting on Swiggy Daily (2019 launch, 2024 Bengaluru relaunch) and Zomato Everyday.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DIAGNOSIS</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Four reasons meal subscriptions break</a:t>
            </a:r>
            <a:endParaRPr lang="en-US" sz="3200" dirty="0"/>
          </a:p>
        </p:txBody>
      </p:sp>
      <p:sp>
        <p:nvSpPr>
          <p:cNvPr id="4" name="Shape 2"/>
          <p:cNvSpPr/>
          <p:nvPr/>
        </p:nvSpPr>
        <p:spPr>
          <a:xfrm>
            <a:off x="566928" y="1371600"/>
            <a:ext cx="2697480" cy="3977640"/>
          </a:xfrm>
          <a:prstGeom prst="roundRect">
            <a:avLst>
              <a:gd name="adj" fmla="val 2712"/>
            </a:avLst>
          </a:prstGeom>
          <a:solidFill>
            <a:srgbClr val="F3EFE6"/>
          </a:solidFill>
          <a:ln w="12700">
            <a:solidFill>
              <a:srgbClr val="F3EFE6"/>
            </a:solidFill>
            <a:prstDash val="solid"/>
          </a:ln>
        </p:spPr>
      </p:sp>
      <p:sp>
        <p:nvSpPr>
          <p:cNvPr id="5" name="Shape 3"/>
          <p:cNvSpPr/>
          <p:nvPr/>
        </p:nvSpPr>
        <p:spPr>
          <a:xfrm>
            <a:off x="859536" y="1664208"/>
            <a:ext cx="384048" cy="384048"/>
          </a:xfrm>
          <a:prstGeom prst="ellipse">
            <a:avLst/>
          </a:prstGeom>
          <a:solidFill>
            <a:srgbClr val="B85042"/>
          </a:solidFill>
          <a:ln w="12700">
            <a:solidFill>
              <a:srgbClr val="B85042"/>
            </a:solidFill>
            <a:prstDash val="solid"/>
          </a:ln>
        </p:spPr>
      </p:sp>
      <p:sp>
        <p:nvSpPr>
          <p:cNvPr id="6" name="Text 4"/>
          <p:cNvSpPr txBox="1"/>
          <p:nvPr/>
        </p:nvSpPr>
        <p:spPr>
          <a:xfrm>
            <a:off x="859536" y="166420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859536" y="2212848"/>
            <a:ext cx="2148840" cy="566928"/>
          </a:xfrm>
          <a:prstGeom prst="rect">
            <a:avLst/>
          </a:prstGeom>
          <a:noFill/>
          <a:ln/>
        </p:spPr>
        <p:txBody>
          <a:bodyPr wrap="square" lIns="0" tIns="0" rIns="0" bIns="0" rtlCol="0" anchor="ctr"/>
          <a:lstStyle/>
          <a:p>
            <a:pPr indent="0" marL="0">
              <a:lnSpc>
                <a:spcPts val="2000"/>
              </a:lnSpc>
              <a:buNone/>
            </a:pPr>
            <a:r>
              <a:rPr lang="en-US" sz="1650" b="1" dirty="0">
                <a:solidFill>
                  <a:srgbClr val="241C15"/>
                </a:solidFill>
                <a:latin typeface="Cambria" pitchFamily="34" charset="0"/>
                <a:ea typeface="Cambria" pitchFamily="34" charset="-122"/>
                <a:cs typeface="Cambria" pitchFamily="34" charset="-120"/>
              </a:rPr>
              <a:t>Commitment barrier</a:t>
            </a:r>
            <a:endParaRPr lang="en-US" sz="1650" dirty="0"/>
          </a:p>
        </p:txBody>
      </p:sp>
      <p:sp>
        <p:nvSpPr>
          <p:cNvPr id="8" name="Text 6"/>
          <p:cNvSpPr txBox="1"/>
          <p:nvPr/>
        </p:nvSpPr>
        <p:spPr>
          <a:xfrm>
            <a:off x="859536" y="2852928"/>
            <a:ext cx="2148840" cy="1783080"/>
          </a:xfrm>
          <a:prstGeom prst="rect">
            <a:avLst/>
          </a:prstGeom>
          <a:noFill/>
          <a:ln/>
        </p:spPr>
        <p:txBody>
          <a:bodyPr wrap="square" lIns="0" tIns="0" rIns="0" bIns="0" rtlCol="0" anchor="ctr"/>
          <a:lstStyle/>
          <a:p>
            <a:pPr indent="0" marL="0">
              <a:lnSpc>
                <a:spcPts val="1550"/>
              </a:lnSpc>
              <a:buNone/>
            </a:pPr>
            <a:r>
              <a:rPr lang="en-US" sz="1150" dirty="0">
                <a:solidFill>
                  <a:srgbClr val="6B6157"/>
                </a:solidFill>
                <a:latin typeface="Calibri" pitchFamily="34" charset="0"/>
                <a:ea typeface="Calibri" pitchFamily="34" charset="-122"/>
                <a:cs typeface="Calibri" pitchFamily="34" charset="-120"/>
              </a:rPr>
              <a:t>Paying for 30 days of food from a kitchen you have never tried is a large, unhedged bet. Most users never start.</a:t>
            </a:r>
            <a:endParaRPr lang="en-US" sz="1150" dirty="0"/>
          </a:p>
        </p:txBody>
      </p:sp>
      <p:sp>
        <p:nvSpPr>
          <p:cNvPr id="9" name="Text 7"/>
          <p:cNvSpPr txBox="1"/>
          <p:nvPr/>
        </p:nvSpPr>
        <p:spPr>
          <a:xfrm>
            <a:off x="859536" y="4828032"/>
            <a:ext cx="2148840" cy="274320"/>
          </a:xfrm>
          <a:prstGeom prst="rect">
            <a:avLst/>
          </a:prstGeom>
          <a:noFill/>
          <a:ln/>
        </p:spPr>
        <p:txBody>
          <a:bodyPr wrap="square" lIns="0" tIns="0" rIns="0" bIns="0" rtlCol="0" anchor="ctr"/>
          <a:lstStyle/>
          <a:p>
            <a:pPr indent="0" marL="0">
              <a:buNone/>
            </a:pPr>
            <a:r>
              <a:rPr lang="en-US" sz="950" b="1" spc="120" kern="0" dirty="0">
                <a:solidFill>
                  <a:srgbClr val="6E8B7B"/>
                </a:solidFill>
                <a:latin typeface="Calibri" pitchFamily="34" charset="0"/>
                <a:ea typeface="Calibri" pitchFamily="34" charset="-122"/>
                <a:cs typeface="Calibri" pitchFamily="34" charset="-120"/>
              </a:rPr>
              <a:t>BLOCKS ACTIVATION</a:t>
            </a:r>
            <a:endParaRPr lang="en-US" sz="950" dirty="0"/>
          </a:p>
        </p:txBody>
      </p:sp>
      <p:sp>
        <p:nvSpPr>
          <p:cNvPr id="10" name="Shape 8"/>
          <p:cNvSpPr/>
          <p:nvPr/>
        </p:nvSpPr>
        <p:spPr>
          <a:xfrm>
            <a:off x="3364992" y="1371600"/>
            <a:ext cx="2697480" cy="3977640"/>
          </a:xfrm>
          <a:prstGeom prst="roundRect">
            <a:avLst>
              <a:gd name="adj" fmla="val 2712"/>
            </a:avLst>
          </a:prstGeom>
          <a:solidFill>
            <a:srgbClr val="F3EFE6"/>
          </a:solidFill>
          <a:ln w="12700">
            <a:solidFill>
              <a:srgbClr val="F3EFE6"/>
            </a:solidFill>
            <a:prstDash val="solid"/>
          </a:ln>
        </p:spPr>
      </p:sp>
      <p:sp>
        <p:nvSpPr>
          <p:cNvPr id="11" name="Shape 9"/>
          <p:cNvSpPr/>
          <p:nvPr/>
        </p:nvSpPr>
        <p:spPr>
          <a:xfrm>
            <a:off x="3657600" y="1664208"/>
            <a:ext cx="384048" cy="384048"/>
          </a:xfrm>
          <a:prstGeom prst="ellipse">
            <a:avLst/>
          </a:prstGeom>
          <a:solidFill>
            <a:srgbClr val="B85042"/>
          </a:solidFill>
          <a:ln w="12700">
            <a:solidFill>
              <a:srgbClr val="B85042"/>
            </a:solidFill>
            <a:prstDash val="solid"/>
          </a:ln>
        </p:spPr>
      </p:sp>
      <p:sp>
        <p:nvSpPr>
          <p:cNvPr id="12" name="Text 10"/>
          <p:cNvSpPr txBox="1"/>
          <p:nvPr/>
        </p:nvSpPr>
        <p:spPr>
          <a:xfrm>
            <a:off x="3657600" y="166420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txBox="1"/>
          <p:nvPr/>
        </p:nvSpPr>
        <p:spPr>
          <a:xfrm>
            <a:off x="3657600" y="2212848"/>
            <a:ext cx="2148840" cy="566928"/>
          </a:xfrm>
          <a:prstGeom prst="rect">
            <a:avLst/>
          </a:prstGeom>
          <a:noFill/>
          <a:ln/>
        </p:spPr>
        <p:txBody>
          <a:bodyPr wrap="square" lIns="0" tIns="0" rIns="0" bIns="0" rtlCol="0" anchor="ctr"/>
          <a:lstStyle/>
          <a:p>
            <a:pPr indent="0" marL="0">
              <a:lnSpc>
                <a:spcPts val="2000"/>
              </a:lnSpc>
              <a:buNone/>
            </a:pPr>
            <a:r>
              <a:rPr lang="en-US" sz="1650" b="1" dirty="0">
                <a:solidFill>
                  <a:srgbClr val="241C15"/>
                </a:solidFill>
                <a:latin typeface="Cambria" pitchFamily="34" charset="0"/>
                <a:ea typeface="Cambria" pitchFamily="34" charset="-122"/>
                <a:cs typeface="Cambria" pitchFamily="34" charset="-120"/>
              </a:rPr>
              <a:t>Menu fatigue</a:t>
            </a:r>
            <a:endParaRPr lang="en-US" sz="1650" dirty="0"/>
          </a:p>
        </p:txBody>
      </p:sp>
      <p:sp>
        <p:nvSpPr>
          <p:cNvPr id="14" name="Text 12"/>
          <p:cNvSpPr txBox="1"/>
          <p:nvPr/>
        </p:nvSpPr>
        <p:spPr>
          <a:xfrm>
            <a:off x="3657600" y="2852928"/>
            <a:ext cx="2148840" cy="1783080"/>
          </a:xfrm>
          <a:prstGeom prst="rect">
            <a:avLst/>
          </a:prstGeom>
          <a:noFill/>
          <a:ln/>
        </p:spPr>
        <p:txBody>
          <a:bodyPr wrap="square" lIns="0" tIns="0" rIns="0" bIns="0" rtlCol="0" anchor="ctr"/>
          <a:lstStyle/>
          <a:p>
            <a:pPr indent="0" marL="0">
              <a:lnSpc>
                <a:spcPts val="1550"/>
              </a:lnSpc>
              <a:buNone/>
            </a:pPr>
            <a:r>
              <a:rPr lang="en-US" sz="1150" dirty="0">
                <a:solidFill>
                  <a:srgbClr val="6B6157"/>
                </a:solidFill>
                <a:latin typeface="Calibri" pitchFamily="34" charset="0"/>
                <a:ea typeface="Calibri" pitchFamily="34" charset="-122"/>
                <a:cs typeface="Calibri" pitchFamily="34" charset="-120"/>
              </a:rPr>
              <a:t>The single biggest churn driver in every subscription food business. By week three the user is bored of the rotation.</a:t>
            </a:r>
            <a:endParaRPr lang="en-US" sz="1150" dirty="0"/>
          </a:p>
        </p:txBody>
      </p:sp>
      <p:sp>
        <p:nvSpPr>
          <p:cNvPr id="15" name="Text 13"/>
          <p:cNvSpPr txBox="1"/>
          <p:nvPr/>
        </p:nvSpPr>
        <p:spPr>
          <a:xfrm>
            <a:off x="3657600" y="4828032"/>
            <a:ext cx="2148840" cy="274320"/>
          </a:xfrm>
          <a:prstGeom prst="rect">
            <a:avLst/>
          </a:prstGeom>
          <a:noFill/>
          <a:ln/>
        </p:spPr>
        <p:txBody>
          <a:bodyPr wrap="square" lIns="0" tIns="0" rIns="0" bIns="0" rtlCol="0" anchor="ctr"/>
          <a:lstStyle/>
          <a:p>
            <a:pPr indent="0" marL="0">
              <a:buNone/>
            </a:pPr>
            <a:r>
              <a:rPr lang="en-US" sz="950" b="1" spc="120" kern="0" dirty="0">
                <a:solidFill>
                  <a:srgbClr val="6E8B7B"/>
                </a:solidFill>
                <a:latin typeface="Calibri" pitchFamily="34" charset="0"/>
                <a:ea typeface="Calibri" pitchFamily="34" charset="-122"/>
                <a:cs typeface="Calibri" pitchFamily="34" charset="-120"/>
              </a:rPr>
              <a:t>BLOCKS RENEWAL</a:t>
            </a:r>
            <a:endParaRPr lang="en-US" sz="950" dirty="0"/>
          </a:p>
        </p:txBody>
      </p:sp>
      <p:sp>
        <p:nvSpPr>
          <p:cNvPr id="16" name="Shape 14"/>
          <p:cNvSpPr/>
          <p:nvPr/>
        </p:nvSpPr>
        <p:spPr>
          <a:xfrm>
            <a:off x="6163056" y="1371600"/>
            <a:ext cx="2697480" cy="3977640"/>
          </a:xfrm>
          <a:prstGeom prst="roundRect">
            <a:avLst>
              <a:gd name="adj" fmla="val 2712"/>
            </a:avLst>
          </a:prstGeom>
          <a:solidFill>
            <a:srgbClr val="F3EFE6"/>
          </a:solidFill>
          <a:ln w="12700">
            <a:solidFill>
              <a:srgbClr val="F3EFE6"/>
            </a:solidFill>
            <a:prstDash val="solid"/>
          </a:ln>
        </p:spPr>
      </p:sp>
      <p:sp>
        <p:nvSpPr>
          <p:cNvPr id="17" name="Shape 15"/>
          <p:cNvSpPr/>
          <p:nvPr/>
        </p:nvSpPr>
        <p:spPr>
          <a:xfrm>
            <a:off x="6455664" y="1664208"/>
            <a:ext cx="384048" cy="384048"/>
          </a:xfrm>
          <a:prstGeom prst="ellipse">
            <a:avLst/>
          </a:prstGeom>
          <a:solidFill>
            <a:srgbClr val="B85042"/>
          </a:solidFill>
          <a:ln w="12700">
            <a:solidFill>
              <a:srgbClr val="B85042"/>
            </a:solidFill>
            <a:prstDash val="solid"/>
          </a:ln>
        </p:spPr>
      </p:sp>
      <p:sp>
        <p:nvSpPr>
          <p:cNvPr id="18" name="Text 16"/>
          <p:cNvSpPr txBox="1"/>
          <p:nvPr/>
        </p:nvSpPr>
        <p:spPr>
          <a:xfrm>
            <a:off x="6455664" y="166420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9" name="Text 17"/>
          <p:cNvSpPr txBox="1"/>
          <p:nvPr/>
        </p:nvSpPr>
        <p:spPr>
          <a:xfrm>
            <a:off x="6455664" y="2212848"/>
            <a:ext cx="2148840" cy="566928"/>
          </a:xfrm>
          <a:prstGeom prst="rect">
            <a:avLst/>
          </a:prstGeom>
          <a:noFill/>
          <a:ln/>
        </p:spPr>
        <p:txBody>
          <a:bodyPr wrap="square" lIns="0" tIns="0" rIns="0" bIns="0" rtlCol="0" anchor="ctr"/>
          <a:lstStyle/>
          <a:p>
            <a:pPr indent="0" marL="0">
              <a:lnSpc>
                <a:spcPts val="2000"/>
              </a:lnSpc>
              <a:buNone/>
            </a:pPr>
            <a:r>
              <a:rPr lang="en-US" sz="1650" b="1" dirty="0">
                <a:solidFill>
                  <a:srgbClr val="241C15"/>
                </a:solidFill>
                <a:latin typeface="Cambria" pitchFamily="34" charset="0"/>
                <a:ea typeface="Cambria" pitchFamily="34" charset="-122"/>
                <a:cs typeface="Cambria" pitchFamily="34" charset="-120"/>
              </a:rPr>
              <a:t>Life is not a calendar</a:t>
            </a:r>
            <a:endParaRPr lang="en-US" sz="1650" dirty="0"/>
          </a:p>
        </p:txBody>
      </p:sp>
      <p:sp>
        <p:nvSpPr>
          <p:cNvPr id="20" name="Text 18"/>
          <p:cNvSpPr txBox="1"/>
          <p:nvPr/>
        </p:nvSpPr>
        <p:spPr>
          <a:xfrm>
            <a:off x="6455664" y="2852928"/>
            <a:ext cx="2148840" cy="1783080"/>
          </a:xfrm>
          <a:prstGeom prst="rect">
            <a:avLst/>
          </a:prstGeom>
          <a:noFill/>
          <a:ln/>
        </p:spPr>
        <p:txBody>
          <a:bodyPr wrap="square" lIns="0" tIns="0" rIns="0" bIns="0" rtlCol="0" anchor="ctr"/>
          <a:lstStyle/>
          <a:p>
            <a:pPr indent="0" marL="0">
              <a:lnSpc>
                <a:spcPts val="1550"/>
              </a:lnSpc>
              <a:buNone/>
            </a:pPr>
            <a:r>
              <a:rPr lang="en-US" sz="1150" dirty="0">
                <a:solidFill>
                  <a:srgbClr val="6B6157"/>
                </a:solidFill>
                <a:latin typeface="Calibri" pitchFamily="34" charset="0"/>
                <a:ea typeface="Calibri" pitchFamily="34" charset="-122"/>
                <a:cs typeface="Calibri" pitchFamily="34" charset="-120"/>
              </a:rPr>
              <a:t>I am travelling Tuesday. At my parents’ Friday. Ate late today. Rigid schedules break against real life — and every broken meal is a payment the user feels they wasted.</a:t>
            </a:r>
            <a:endParaRPr lang="en-US" sz="1150" dirty="0"/>
          </a:p>
        </p:txBody>
      </p:sp>
      <p:sp>
        <p:nvSpPr>
          <p:cNvPr id="21" name="Text 19"/>
          <p:cNvSpPr txBox="1"/>
          <p:nvPr/>
        </p:nvSpPr>
        <p:spPr>
          <a:xfrm>
            <a:off x="6455664" y="4828032"/>
            <a:ext cx="2148840" cy="274320"/>
          </a:xfrm>
          <a:prstGeom prst="rect">
            <a:avLst/>
          </a:prstGeom>
          <a:noFill/>
          <a:ln/>
        </p:spPr>
        <p:txBody>
          <a:bodyPr wrap="square" lIns="0" tIns="0" rIns="0" bIns="0" rtlCol="0" anchor="ctr"/>
          <a:lstStyle/>
          <a:p>
            <a:pPr indent="0" marL="0">
              <a:buNone/>
            </a:pPr>
            <a:r>
              <a:rPr lang="en-US" sz="950" b="1" spc="120" kern="0" dirty="0">
                <a:solidFill>
                  <a:srgbClr val="6E8B7B"/>
                </a:solidFill>
                <a:latin typeface="Calibri" pitchFamily="34" charset="0"/>
                <a:ea typeface="Calibri" pitchFamily="34" charset="-122"/>
                <a:cs typeface="Calibri" pitchFamily="34" charset="-120"/>
              </a:rPr>
              <a:t>BLOCKS RENEWAL</a:t>
            </a:r>
            <a:endParaRPr lang="en-US" sz="950" dirty="0"/>
          </a:p>
        </p:txBody>
      </p:sp>
      <p:sp>
        <p:nvSpPr>
          <p:cNvPr id="22" name="Shape 20"/>
          <p:cNvSpPr/>
          <p:nvPr/>
        </p:nvSpPr>
        <p:spPr>
          <a:xfrm>
            <a:off x="8961120" y="1371600"/>
            <a:ext cx="2697480" cy="3977640"/>
          </a:xfrm>
          <a:prstGeom prst="roundRect">
            <a:avLst>
              <a:gd name="adj" fmla="val 2712"/>
            </a:avLst>
          </a:prstGeom>
          <a:solidFill>
            <a:srgbClr val="2B2118"/>
          </a:solidFill>
          <a:ln w="12700">
            <a:solidFill>
              <a:srgbClr val="2B2118"/>
            </a:solidFill>
            <a:prstDash val="solid"/>
          </a:ln>
        </p:spPr>
      </p:sp>
      <p:sp>
        <p:nvSpPr>
          <p:cNvPr id="23" name="Shape 21"/>
          <p:cNvSpPr/>
          <p:nvPr/>
        </p:nvSpPr>
        <p:spPr>
          <a:xfrm>
            <a:off x="9253728" y="1664208"/>
            <a:ext cx="384048" cy="384048"/>
          </a:xfrm>
          <a:prstGeom prst="ellipse">
            <a:avLst/>
          </a:prstGeom>
          <a:solidFill>
            <a:srgbClr val="D98C3F"/>
          </a:solidFill>
          <a:ln w="12700">
            <a:solidFill>
              <a:srgbClr val="D98C3F"/>
            </a:solidFill>
            <a:prstDash val="solid"/>
          </a:ln>
        </p:spPr>
      </p:sp>
      <p:sp>
        <p:nvSpPr>
          <p:cNvPr id="24" name="Text 22"/>
          <p:cNvSpPr txBox="1"/>
          <p:nvPr/>
        </p:nvSpPr>
        <p:spPr>
          <a:xfrm>
            <a:off x="9253728" y="1664208"/>
            <a:ext cx="384048" cy="384048"/>
          </a:xfrm>
          <a:prstGeom prst="rect">
            <a:avLst/>
          </a:prstGeom>
          <a:noFill/>
          <a:ln/>
        </p:spPr>
        <p:txBody>
          <a:bodyPr wrap="square" lIns="0" tIns="0" rIns="0" bIns="0" rtlCol="0" anchor="ctr"/>
          <a:lstStyle/>
          <a:p>
            <a:pPr algn="ctr" indent="0" marL="0">
              <a:buNone/>
            </a:pPr>
            <a:r>
              <a:rPr lang="en-US" sz="1300" b="1" dirty="0">
                <a:solidFill>
                  <a:srgbClr val="2B2118"/>
                </a:solidFill>
                <a:latin typeface="Calibri" pitchFamily="34" charset="0"/>
                <a:ea typeface="Calibri" pitchFamily="34" charset="-122"/>
                <a:cs typeface="Calibri" pitchFamily="34" charset="-120"/>
              </a:rPr>
              <a:t>4</a:t>
            </a:r>
            <a:endParaRPr lang="en-US" sz="1300" dirty="0"/>
          </a:p>
        </p:txBody>
      </p:sp>
      <p:sp>
        <p:nvSpPr>
          <p:cNvPr id="25" name="Text 23"/>
          <p:cNvSpPr txBox="1"/>
          <p:nvPr/>
        </p:nvSpPr>
        <p:spPr>
          <a:xfrm>
            <a:off x="9253728" y="2212848"/>
            <a:ext cx="2148840" cy="566928"/>
          </a:xfrm>
          <a:prstGeom prst="rect">
            <a:avLst/>
          </a:prstGeom>
          <a:noFill/>
          <a:ln/>
        </p:spPr>
        <p:txBody>
          <a:bodyPr wrap="square" lIns="0" tIns="0" rIns="0" bIns="0" rtlCol="0" anchor="ctr"/>
          <a:lstStyle/>
          <a:p>
            <a:pPr indent="0" marL="0">
              <a:lnSpc>
                <a:spcPts val="2000"/>
              </a:lnSpc>
              <a:buNone/>
            </a:pPr>
            <a:r>
              <a:rPr lang="en-US" sz="1650" b="1" dirty="0">
                <a:solidFill>
                  <a:srgbClr val="FFFFFF"/>
                </a:solidFill>
                <a:latin typeface="Cambria" pitchFamily="34" charset="0"/>
                <a:ea typeface="Cambria" pitchFamily="34" charset="-122"/>
                <a:cs typeface="Cambria" pitchFamily="34" charset="-120"/>
              </a:rPr>
              <a:t>Flexibility is expensive</a:t>
            </a:r>
            <a:endParaRPr lang="en-US" sz="1650" dirty="0"/>
          </a:p>
        </p:txBody>
      </p:sp>
      <p:sp>
        <p:nvSpPr>
          <p:cNvPr id="26" name="Text 24"/>
          <p:cNvSpPr txBox="1"/>
          <p:nvPr/>
        </p:nvSpPr>
        <p:spPr>
          <a:xfrm>
            <a:off x="9253728" y="2852928"/>
            <a:ext cx="2148840" cy="1783080"/>
          </a:xfrm>
          <a:prstGeom prst="rect">
            <a:avLst/>
          </a:prstGeom>
          <a:noFill/>
          <a:ln/>
        </p:spPr>
        <p:txBody>
          <a:bodyPr wrap="square" lIns="0" tIns="0" rIns="0" bIns="0" rtlCol="0" anchor="ctr"/>
          <a:lstStyle/>
          <a:p>
            <a:pPr indent="0" marL="0">
              <a:lnSpc>
                <a:spcPts val="1550"/>
              </a:lnSpc>
              <a:buNone/>
            </a:pPr>
            <a:r>
              <a:rPr lang="en-US" sz="1150" dirty="0">
                <a:solidFill>
                  <a:srgbClr val="D8CFC4"/>
                </a:solidFill>
                <a:latin typeface="Calibri" pitchFamily="34" charset="0"/>
                <a:ea typeface="Calibri" pitchFamily="34" charset="-122"/>
                <a:cs typeface="Calibri" pitchFamily="34" charset="-120"/>
              </a:rPr>
              <a:t>Kitchens need a demand forecast to prep against. Every skip, swap and reschedule degrades that forecast and raises cost to serve.</a:t>
            </a:r>
            <a:endParaRPr lang="en-US" sz="1150" dirty="0"/>
          </a:p>
        </p:txBody>
      </p:sp>
      <p:sp>
        <p:nvSpPr>
          <p:cNvPr id="27" name="Text 25"/>
          <p:cNvSpPr txBox="1"/>
          <p:nvPr/>
        </p:nvSpPr>
        <p:spPr>
          <a:xfrm>
            <a:off x="9253728" y="4828032"/>
            <a:ext cx="2148840" cy="274320"/>
          </a:xfrm>
          <a:prstGeom prst="rect">
            <a:avLst/>
          </a:prstGeom>
          <a:noFill/>
          <a:ln/>
        </p:spPr>
        <p:txBody>
          <a:bodyPr wrap="square" lIns="0" tIns="0" rIns="0" bIns="0" rtlCol="0" anchor="ctr"/>
          <a:lstStyle/>
          <a:p>
            <a:pPr indent="0" marL="0">
              <a:buNone/>
            </a:pPr>
            <a:r>
              <a:rPr lang="en-US" sz="950" b="1" spc="120" kern="0" dirty="0">
                <a:solidFill>
                  <a:srgbClr val="D98C3F"/>
                </a:solidFill>
                <a:latin typeface="Calibri" pitchFamily="34" charset="0"/>
                <a:ea typeface="Calibri" pitchFamily="34" charset="-122"/>
                <a:cs typeface="Calibri" pitchFamily="34" charset="-120"/>
              </a:rPr>
              <a:t>THE CORE TENSION</a:t>
            </a:r>
            <a:endParaRPr lang="en-US" sz="950" dirty="0"/>
          </a:p>
        </p:txBody>
      </p:sp>
      <p:sp>
        <p:nvSpPr>
          <p:cNvPr id="28" name="Text 26"/>
          <p:cNvSpPr txBox="1"/>
          <p:nvPr/>
        </p:nvSpPr>
        <p:spPr>
          <a:xfrm>
            <a:off x="566928" y="5623560"/>
            <a:ext cx="11064240" cy="502920"/>
          </a:xfrm>
          <a:prstGeom prst="rect">
            <a:avLst/>
          </a:prstGeom>
          <a:noFill/>
          <a:ln/>
        </p:spPr>
        <p:txBody>
          <a:bodyPr wrap="square" lIns="0" tIns="0" rIns="0" bIns="0" rtlCol="0" anchor="ctr"/>
          <a:lstStyle/>
          <a:p>
            <a:pPr indent="0" marL="0">
              <a:buNone/>
            </a:pPr>
            <a:r>
              <a:rPr lang="en-US" sz="1250" i="1" dirty="0">
                <a:solidFill>
                  <a:srgbClr val="241C15"/>
                </a:solidFill>
                <a:latin typeface="Calibri" pitchFamily="34" charset="0"/>
                <a:ea typeface="Calibri" pitchFamily="34" charset="-122"/>
                <a:cs typeface="Calibri" pitchFamily="34" charset="-120"/>
              </a:rPr>
              <a:t>Note the fourth one — it is not a user problem, it is an operating constraint. Any solution that ignores it will look good in a demo and lose money in production.</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EFE6"/>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WHY THIS DESERVES INVESTMENT</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Scheduled Meals is a margin play, not just a retention feature</a:t>
            </a:r>
            <a:endParaRPr lang="en-US" sz="3200" dirty="0"/>
          </a:p>
        </p:txBody>
      </p:sp>
      <p:sp>
        <p:nvSpPr>
          <p:cNvPr id="4" name="Shape 2"/>
          <p:cNvSpPr/>
          <p:nvPr/>
        </p:nvSpPr>
        <p:spPr>
          <a:xfrm>
            <a:off x="566928" y="1600200"/>
            <a:ext cx="3566160" cy="2331720"/>
          </a:xfrm>
          <a:prstGeom prst="roundRect">
            <a:avLst>
              <a:gd name="adj" fmla="val 3137"/>
            </a:avLst>
          </a:prstGeom>
          <a:solidFill>
            <a:srgbClr val="FFFFFF"/>
          </a:solidFill>
          <a:ln w="12700">
            <a:solidFill>
              <a:srgbClr val="FFFFFF"/>
            </a:solidFill>
            <a:prstDash val="solid"/>
          </a:ln>
        </p:spPr>
      </p:sp>
      <p:sp>
        <p:nvSpPr>
          <p:cNvPr id="5" name="Shape 3"/>
          <p:cNvSpPr/>
          <p:nvPr/>
        </p:nvSpPr>
        <p:spPr>
          <a:xfrm>
            <a:off x="886968" y="1874520"/>
            <a:ext cx="457200" cy="457200"/>
          </a:xfrm>
          <a:prstGeom prst="ellipse">
            <a:avLst/>
          </a:prstGeom>
          <a:solidFill>
            <a:srgbClr val="6E8B7B"/>
          </a:solidFill>
          <a:ln w="12700">
            <a:solidFill>
              <a:srgbClr val="333333"/>
            </a:solidFill>
            <a:prstDash val="solid"/>
          </a:ln>
        </p:spPr>
      </p:sp>
      <p:sp>
        <p:nvSpPr>
          <p:cNvPr id="6" name="Text 4"/>
          <p:cNvSpPr txBox="1"/>
          <p:nvPr/>
        </p:nvSpPr>
        <p:spPr>
          <a:xfrm>
            <a:off x="886968" y="18745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886968" y="2450592"/>
            <a:ext cx="2926080" cy="685800"/>
          </a:xfrm>
          <a:prstGeom prst="rect">
            <a:avLst/>
          </a:prstGeom>
          <a:noFill/>
          <a:ln/>
        </p:spPr>
        <p:txBody>
          <a:bodyPr wrap="square" lIns="0" tIns="0" rIns="0" bIns="0" rtlCol="0" anchor="ctr"/>
          <a:lstStyle/>
          <a:p>
            <a:pPr indent="0" marL="0">
              <a:lnSpc>
                <a:spcPts val="1900"/>
              </a:lnSpc>
              <a:buNone/>
            </a:pPr>
            <a:r>
              <a:rPr lang="en-US" sz="1550" b="1" dirty="0">
                <a:solidFill>
                  <a:srgbClr val="241C15"/>
                </a:solidFill>
                <a:latin typeface="Cambria" pitchFamily="34" charset="0"/>
                <a:ea typeface="Cambria" pitchFamily="34" charset="-122"/>
                <a:cs typeface="Cambria" pitchFamily="34" charset="-120"/>
              </a:rPr>
              <a:t>Demand becomes</a:t>
            </a:r>
            <a:endParaRPr lang="en-US" sz="1550" dirty="0"/>
          </a:p>
          <a:p>
            <a:pPr indent="0" marL="0">
              <a:lnSpc>
                <a:spcPts val="1900"/>
              </a:lnSpc>
              <a:buNone/>
            </a:pPr>
            <a:r>
              <a:rPr lang="en-US" sz="1550" b="1" dirty="0">
                <a:solidFill>
                  <a:srgbClr val="241C15"/>
                </a:solidFill>
                <a:latin typeface="Cambria" pitchFamily="34" charset="0"/>
                <a:ea typeface="Cambria" pitchFamily="34" charset="-122"/>
                <a:cs typeface="Cambria" pitchFamily="34" charset="-120"/>
              </a:rPr>
              <a:t>predictable</a:t>
            </a:r>
            <a:endParaRPr lang="en-US" sz="1550" dirty="0"/>
          </a:p>
        </p:txBody>
      </p:sp>
      <p:sp>
        <p:nvSpPr>
          <p:cNvPr id="8" name="Text 6"/>
          <p:cNvSpPr txBox="1"/>
          <p:nvPr/>
        </p:nvSpPr>
        <p:spPr>
          <a:xfrm>
            <a:off x="886968" y="3154680"/>
            <a:ext cx="2926080" cy="68580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Kitchens can batch-prep against a known forecast instead of reacting to spikes. Higher utilisation, less waste.</a:t>
            </a:r>
            <a:endParaRPr lang="en-US" sz="1150" dirty="0"/>
          </a:p>
        </p:txBody>
      </p:sp>
      <p:sp>
        <p:nvSpPr>
          <p:cNvPr id="9" name="Shape 7"/>
          <p:cNvSpPr/>
          <p:nvPr/>
        </p:nvSpPr>
        <p:spPr>
          <a:xfrm>
            <a:off x="4251960" y="1600200"/>
            <a:ext cx="3566160" cy="2331720"/>
          </a:xfrm>
          <a:prstGeom prst="roundRect">
            <a:avLst>
              <a:gd name="adj" fmla="val 3137"/>
            </a:avLst>
          </a:prstGeom>
          <a:solidFill>
            <a:srgbClr val="FFFFFF"/>
          </a:solidFill>
          <a:ln w="12700">
            <a:solidFill>
              <a:srgbClr val="FFFFFF"/>
            </a:solidFill>
            <a:prstDash val="solid"/>
          </a:ln>
        </p:spPr>
      </p:sp>
      <p:sp>
        <p:nvSpPr>
          <p:cNvPr id="10" name="Shape 8"/>
          <p:cNvSpPr/>
          <p:nvPr/>
        </p:nvSpPr>
        <p:spPr>
          <a:xfrm>
            <a:off x="4572000" y="1874520"/>
            <a:ext cx="457200" cy="457200"/>
          </a:xfrm>
          <a:prstGeom prst="ellipse">
            <a:avLst/>
          </a:prstGeom>
          <a:solidFill>
            <a:srgbClr val="6E8B7B"/>
          </a:solidFill>
          <a:ln w="12700">
            <a:solidFill>
              <a:srgbClr val="333333"/>
            </a:solidFill>
            <a:prstDash val="solid"/>
          </a:ln>
        </p:spPr>
      </p:sp>
      <p:sp>
        <p:nvSpPr>
          <p:cNvPr id="11" name="Text 9"/>
          <p:cNvSpPr txBox="1"/>
          <p:nvPr/>
        </p:nvSpPr>
        <p:spPr>
          <a:xfrm>
            <a:off x="4572000" y="18745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txBox="1"/>
          <p:nvPr/>
        </p:nvSpPr>
        <p:spPr>
          <a:xfrm>
            <a:off x="4572000" y="2450592"/>
            <a:ext cx="2926080" cy="685800"/>
          </a:xfrm>
          <a:prstGeom prst="rect">
            <a:avLst/>
          </a:prstGeom>
          <a:noFill/>
          <a:ln/>
        </p:spPr>
        <p:txBody>
          <a:bodyPr wrap="square" lIns="0" tIns="0" rIns="0" bIns="0" rtlCol="0" anchor="ctr"/>
          <a:lstStyle/>
          <a:p>
            <a:pPr indent="0" marL="0">
              <a:lnSpc>
                <a:spcPts val="1900"/>
              </a:lnSpc>
              <a:buNone/>
            </a:pPr>
            <a:r>
              <a:rPr lang="en-US" sz="1550" b="1" dirty="0">
                <a:solidFill>
                  <a:srgbClr val="241C15"/>
                </a:solidFill>
                <a:latin typeface="Cambria" pitchFamily="34" charset="0"/>
                <a:ea typeface="Cambria" pitchFamily="34" charset="-122"/>
                <a:cs typeface="Cambria" pitchFamily="34" charset="-120"/>
              </a:rPr>
              <a:t>Delivery routes</a:t>
            </a:r>
            <a:endParaRPr lang="en-US" sz="1550" dirty="0"/>
          </a:p>
          <a:p>
            <a:pPr indent="0" marL="0">
              <a:lnSpc>
                <a:spcPts val="1900"/>
              </a:lnSpc>
              <a:buNone/>
            </a:pPr>
            <a:r>
              <a:rPr lang="en-US" sz="1550" b="1" dirty="0">
                <a:solidFill>
                  <a:srgbClr val="241C15"/>
                </a:solidFill>
                <a:latin typeface="Cambria" pitchFamily="34" charset="0"/>
                <a:ea typeface="Cambria" pitchFamily="34" charset="-122"/>
                <a:cs typeface="Cambria" pitchFamily="34" charset="-120"/>
              </a:rPr>
              <a:t>get dense</a:t>
            </a:r>
            <a:endParaRPr lang="en-US" sz="1550" dirty="0"/>
          </a:p>
        </p:txBody>
      </p:sp>
      <p:sp>
        <p:nvSpPr>
          <p:cNvPr id="13" name="Text 11"/>
          <p:cNvSpPr txBox="1"/>
          <p:nvPr/>
        </p:nvSpPr>
        <p:spPr>
          <a:xfrm>
            <a:off x="4572000" y="3154680"/>
            <a:ext cx="2926080" cy="68580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Known drop points at known times cluster naturally. More drops per rider hour.</a:t>
            </a:r>
            <a:endParaRPr lang="en-US" sz="1150" dirty="0"/>
          </a:p>
        </p:txBody>
      </p:sp>
      <p:sp>
        <p:nvSpPr>
          <p:cNvPr id="14" name="Shape 12"/>
          <p:cNvSpPr/>
          <p:nvPr/>
        </p:nvSpPr>
        <p:spPr>
          <a:xfrm>
            <a:off x="7936992" y="1600200"/>
            <a:ext cx="3566160" cy="2331720"/>
          </a:xfrm>
          <a:prstGeom prst="roundRect">
            <a:avLst>
              <a:gd name="adj" fmla="val 3137"/>
            </a:avLst>
          </a:prstGeom>
          <a:solidFill>
            <a:srgbClr val="FFFFFF"/>
          </a:solidFill>
          <a:ln w="12700">
            <a:solidFill>
              <a:srgbClr val="FFFFFF"/>
            </a:solidFill>
            <a:prstDash val="solid"/>
          </a:ln>
        </p:spPr>
      </p:sp>
      <p:sp>
        <p:nvSpPr>
          <p:cNvPr id="15" name="Shape 13"/>
          <p:cNvSpPr/>
          <p:nvPr/>
        </p:nvSpPr>
        <p:spPr>
          <a:xfrm>
            <a:off x="8257032" y="1874520"/>
            <a:ext cx="457200" cy="457200"/>
          </a:xfrm>
          <a:prstGeom prst="ellipse">
            <a:avLst/>
          </a:prstGeom>
          <a:solidFill>
            <a:srgbClr val="D98C3F"/>
          </a:solidFill>
          <a:ln w="12700">
            <a:solidFill>
              <a:srgbClr val="333333"/>
            </a:solidFill>
            <a:prstDash val="solid"/>
          </a:ln>
        </p:spPr>
      </p:sp>
      <p:sp>
        <p:nvSpPr>
          <p:cNvPr id="16" name="Text 14"/>
          <p:cNvSpPr txBox="1"/>
          <p:nvPr/>
        </p:nvSpPr>
        <p:spPr>
          <a:xfrm>
            <a:off x="8257032" y="18745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txBox="1"/>
          <p:nvPr/>
        </p:nvSpPr>
        <p:spPr>
          <a:xfrm>
            <a:off x="8257032" y="2450592"/>
            <a:ext cx="2926080" cy="685800"/>
          </a:xfrm>
          <a:prstGeom prst="rect">
            <a:avLst/>
          </a:prstGeom>
          <a:noFill/>
          <a:ln/>
        </p:spPr>
        <p:txBody>
          <a:bodyPr wrap="square" lIns="0" tIns="0" rIns="0" bIns="0" rtlCol="0" anchor="ctr"/>
          <a:lstStyle/>
          <a:p>
            <a:pPr indent="0" marL="0">
              <a:lnSpc>
                <a:spcPts val="1900"/>
              </a:lnSpc>
              <a:buNone/>
            </a:pPr>
            <a:r>
              <a:rPr lang="en-US" sz="1550" b="1" dirty="0">
                <a:solidFill>
                  <a:srgbClr val="241C15"/>
                </a:solidFill>
                <a:latin typeface="Cambria" pitchFamily="34" charset="0"/>
                <a:ea typeface="Cambria" pitchFamily="34" charset="-122"/>
                <a:cs typeface="Cambria" pitchFamily="34" charset="-120"/>
              </a:rPr>
              <a:t>You acquire the</a:t>
            </a:r>
            <a:endParaRPr lang="en-US" sz="1550" dirty="0"/>
          </a:p>
          <a:p>
            <a:pPr indent="0" marL="0">
              <a:lnSpc>
                <a:spcPts val="1900"/>
              </a:lnSpc>
              <a:buNone/>
            </a:pPr>
            <a:r>
              <a:rPr lang="en-US" sz="1550" b="1" dirty="0">
                <a:solidFill>
                  <a:srgbClr val="241C15"/>
                </a:solidFill>
                <a:latin typeface="Cambria" pitchFamily="34" charset="0"/>
                <a:ea typeface="Cambria" pitchFamily="34" charset="-122"/>
                <a:cs typeface="Cambria" pitchFamily="34" charset="-120"/>
              </a:rPr>
              <a:t>order once</a:t>
            </a:r>
            <a:endParaRPr lang="en-US" sz="1550" dirty="0"/>
          </a:p>
        </p:txBody>
      </p:sp>
      <p:sp>
        <p:nvSpPr>
          <p:cNvPr id="18" name="Text 16"/>
          <p:cNvSpPr txBox="1"/>
          <p:nvPr/>
        </p:nvSpPr>
        <p:spPr>
          <a:xfrm>
            <a:off x="8257032" y="3154680"/>
            <a:ext cx="2926080" cy="68580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On-demand re-competes for every single order. A subscription converts once and delivers many times.</a:t>
            </a:r>
            <a:endParaRPr lang="en-US" sz="1150" dirty="0"/>
          </a:p>
        </p:txBody>
      </p:sp>
      <p:sp>
        <p:nvSpPr>
          <p:cNvPr id="19" name="Shape 17"/>
          <p:cNvSpPr/>
          <p:nvPr/>
        </p:nvSpPr>
        <p:spPr>
          <a:xfrm>
            <a:off x="566928" y="4160520"/>
            <a:ext cx="11045952" cy="1481328"/>
          </a:xfrm>
          <a:prstGeom prst="roundRect">
            <a:avLst>
              <a:gd name="adj" fmla="val 4938"/>
            </a:avLst>
          </a:prstGeom>
          <a:solidFill>
            <a:srgbClr val="2B2118"/>
          </a:solidFill>
          <a:ln w="12700">
            <a:solidFill>
              <a:srgbClr val="2B2118"/>
            </a:solidFill>
            <a:prstDash val="solid"/>
          </a:ln>
        </p:spPr>
      </p:sp>
      <p:sp>
        <p:nvSpPr>
          <p:cNvPr id="20" name="Text 18"/>
          <p:cNvSpPr txBox="1"/>
          <p:nvPr/>
        </p:nvSpPr>
        <p:spPr>
          <a:xfrm>
            <a:off x="914400" y="4407408"/>
            <a:ext cx="3657600" cy="274320"/>
          </a:xfrm>
          <a:prstGeom prst="rect">
            <a:avLst/>
          </a:prstGeom>
          <a:noFill/>
          <a:ln/>
        </p:spPr>
        <p:txBody>
          <a:bodyPr wrap="square" lIns="0" tIns="0" rIns="0" bIns="0" rtlCol="0" anchor="ctr"/>
          <a:lstStyle/>
          <a:p>
            <a:pPr indent="0" marL="0">
              <a:buNone/>
            </a:pPr>
            <a:r>
              <a:rPr lang="en-US" sz="1100" b="1" spc="140" kern="0" dirty="0">
                <a:solidFill>
                  <a:srgbClr val="D98C3F"/>
                </a:solidFill>
                <a:latin typeface="Calibri" pitchFamily="34" charset="0"/>
                <a:ea typeface="Calibri" pitchFamily="34" charset="-122"/>
                <a:cs typeface="Calibri" pitchFamily="34" charset="-120"/>
              </a:rPr>
              <a:t>The strategic argument</a:t>
            </a:r>
            <a:endParaRPr lang="en-US" sz="1100" dirty="0"/>
          </a:p>
        </p:txBody>
      </p:sp>
      <p:sp>
        <p:nvSpPr>
          <p:cNvPr id="21" name="Text 19"/>
          <p:cNvSpPr txBox="1"/>
          <p:nvPr/>
        </p:nvSpPr>
        <p:spPr>
          <a:xfrm>
            <a:off x="914400" y="4718304"/>
            <a:ext cx="10332720" cy="777240"/>
          </a:xfrm>
          <a:prstGeom prst="rect">
            <a:avLst/>
          </a:prstGeom>
          <a:noFill/>
          <a:ln/>
        </p:spPr>
        <p:txBody>
          <a:bodyPr wrap="square" lIns="0" tIns="0" rIns="0" bIns="0" rtlCol="0" anchor="ctr"/>
          <a:lstStyle/>
          <a:p>
            <a:pPr indent="0" marL="0">
              <a:lnSpc>
                <a:spcPts val="2000"/>
              </a:lnSpc>
              <a:buNone/>
            </a:pPr>
            <a:r>
              <a:rPr lang="en-US" sz="1400" dirty="0">
                <a:solidFill>
                  <a:srgbClr val="FFFFFF"/>
                </a:solidFill>
                <a:latin typeface="Calibri" pitchFamily="34" charset="0"/>
                <a:ea typeface="Calibri" pitchFamily="34" charset="-122"/>
                <a:cs typeface="Calibri" pitchFamily="34" charset="-120"/>
              </a:rPr>
              <a:t>Every order shifted from on-demand to scheduled should carry structurally better contribution margin. That reframes the investment case: this is not “a nice feature for busy people”, it is a lever on unit economics — which is what earns roadmap space against competing bets.</a:t>
            </a:r>
            <a:endParaRPr lang="en-US" sz="1400" dirty="0"/>
          </a:p>
        </p:txBody>
      </p:sp>
      <p:sp>
        <p:nvSpPr>
          <p:cNvPr id="22" name="Text 20"/>
          <p:cNvSpPr txBox="1"/>
          <p:nvPr/>
        </p:nvSpPr>
        <p:spPr>
          <a:xfrm>
            <a:off x="566928" y="6400800"/>
            <a:ext cx="11064240" cy="256032"/>
          </a:xfrm>
          <a:prstGeom prst="rect">
            <a:avLst/>
          </a:prstGeom>
          <a:noFill/>
          <a:ln/>
        </p:spPr>
        <p:txBody>
          <a:bodyPr wrap="square" lIns="0" tIns="0" rIns="0" bIns="0" rtlCol="0" anchor="ctr"/>
          <a:lstStyle/>
          <a:p>
            <a:pPr indent="0" marL="0">
              <a:buNone/>
            </a:pPr>
            <a:r>
              <a:rPr lang="en-US" sz="900" i="1" dirty="0">
                <a:solidFill>
                  <a:srgbClr val="6B6157"/>
                </a:solidFill>
                <a:latin typeface="Calibri" pitchFamily="34" charset="0"/>
                <a:ea typeface="Calibri" pitchFamily="34" charset="-122"/>
                <a:cs typeface="Calibri" pitchFamily="34" charset="-120"/>
              </a:rPr>
              <a:t>Hypothesis to validate against MealsOn’s actual cost-to-serve data before committing spend.</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WHO THIS IS FOR</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Four users, one shared job</a:t>
            </a:r>
            <a:endParaRPr lang="en-US" sz="3200" dirty="0"/>
          </a:p>
        </p:txBody>
      </p:sp>
      <p:sp>
        <p:nvSpPr>
          <p:cNvPr id="4" name="Shape 2"/>
          <p:cNvSpPr/>
          <p:nvPr/>
        </p:nvSpPr>
        <p:spPr>
          <a:xfrm>
            <a:off x="566928" y="1417320"/>
            <a:ext cx="11064240" cy="1097280"/>
          </a:xfrm>
          <a:prstGeom prst="roundRect">
            <a:avLst>
              <a:gd name="adj" fmla="val 6667"/>
            </a:avLst>
          </a:prstGeom>
          <a:solidFill>
            <a:srgbClr val="F3EFE6"/>
          </a:solidFill>
          <a:ln w="12700">
            <a:solidFill>
              <a:srgbClr val="F3EFE6"/>
            </a:solidFill>
            <a:prstDash val="solid"/>
          </a:ln>
        </p:spPr>
      </p:sp>
      <p:sp>
        <p:nvSpPr>
          <p:cNvPr id="5" name="Shape 3"/>
          <p:cNvSpPr/>
          <p:nvPr/>
        </p:nvSpPr>
        <p:spPr>
          <a:xfrm>
            <a:off x="868680" y="1746504"/>
            <a:ext cx="438912" cy="438912"/>
          </a:xfrm>
          <a:prstGeom prst="ellipse">
            <a:avLst/>
          </a:prstGeom>
          <a:solidFill>
            <a:srgbClr val="B85042"/>
          </a:solidFill>
          <a:ln w="12700">
            <a:solidFill>
              <a:srgbClr val="333333"/>
            </a:solidFill>
            <a:prstDash val="solid"/>
          </a:ln>
        </p:spPr>
      </p:sp>
      <p:sp>
        <p:nvSpPr>
          <p:cNvPr id="6" name="Text 4"/>
          <p:cNvSpPr txBox="1"/>
          <p:nvPr/>
        </p:nvSpPr>
        <p:spPr>
          <a:xfrm>
            <a:off x="868680" y="1746504"/>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txBox="1"/>
          <p:nvPr/>
        </p:nvSpPr>
        <p:spPr>
          <a:xfrm>
            <a:off x="1508760" y="1618488"/>
            <a:ext cx="3200400" cy="320040"/>
          </a:xfrm>
          <a:prstGeom prst="rect">
            <a:avLst/>
          </a:prstGeom>
          <a:noFill/>
          <a:ln/>
        </p:spPr>
        <p:txBody>
          <a:bodyPr wrap="square" lIns="0" tIns="0" rIns="0" bIns="0" rtlCol="0" anchor="ctr"/>
          <a:lstStyle/>
          <a:p>
            <a:pPr indent="0" marL="0">
              <a:buNone/>
            </a:pPr>
            <a:r>
              <a:rPr lang="en-US" sz="1500" b="1" dirty="0">
                <a:solidFill>
                  <a:srgbClr val="241C15"/>
                </a:solidFill>
                <a:latin typeface="Cambria" pitchFamily="34" charset="0"/>
                <a:ea typeface="Cambria" pitchFamily="34" charset="-122"/>
                <a:cs typeface="Cambria" pitchFamily="34" charset="-120"/>
              </a:rPr>
              <a:t>The time-poor professional</a:t>
            </a:r>
            <a:endParaRPr lang="en-US" sz="1500" dirty="0"/>
          </a:p>
        </p:txBody>
      </p:sp>
      <p:sp>
        <p:nvSpPr>
          <p:cNvPr id="8" name="Text 6"/>
          <p:cNvSpPr txBox="1"/>
          <p:nvPr/>
        </p:nvSpPr>
        <p:spPr>
          <a:xfrm>
            <a:off x="1508760" y="1965960"/>
            <a:ext cx="4023360" cy="45720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Long hours, no energy to decide. Wants lunch solved without thinking.</a:t>
            </a:r>
            <a:endParaRPr lang="en-US" sz="1150" dirty="0"/>
          </a:p>
        </p:txBody>
      </p:sp>
      <p:sp>
        <p:nvSpPr>
          <p:cNvPr id="9" name="Text 7"/>
          <p:cNvSpPr txBox="1"/>
          <p:nvPr/>
        </p:nvSpPr>
        <p:spPr>
          <a:xfrm>
            <a:off x="5943600" y="1728216"/>
            <a:ext cx="5394960" cy="502920"/>
          </a:xfrm>
          <a:prstGeom prst="rect">
            <a:avLst/>
          </a:prstGeom>
          <a:noFill/>
          <a:ln/>
        </p:spPr>
        <p:txBody>
          <a:bodyPr wrap="square" lIns="0" tIns="0" rIns="0" bIns="0" rtlCol="0" anchor="ctr"/>
          <a:lstStyle/>
          <a:p>
            <a:pPr indent="0" marL="0">
              <a:lnSpc>
                <a:spcPts val="1800"/>
              </a:lnSpc>
              <a:buNone/>
            </a:pPr>
            <a:r>
              <a:rPr lang="en-US" sz="1400" i="1" dirty="0">
                <a:solidFill>
                  <a:srgbClr val="B85042"/>
                </a:solidFill>
                <a:latin typeface="Cambria" pitchFamily="34" charset="0"/>
                <a:ea typeface="Cambria" pitchFamily="34" charset="-122"/>
                <a:cs typeface="Cambria" pitchFamily="34" charset="-120"/>
              </a:rPr>
              <a:t>“Stop making me choose every day.”</a:t>
            </a:r>
            <a:endParaRPr lang="en-US" sz="1400" dirty="0"/>
          </a:p>
        </p:txBody>
      </p:sp>
      <p:sp>
        <p:nvSpPr>
          <p:cNvPr id="10" name="Shape 8"/>
          <p:cNvSpPr/>
          <p:nvPr/>
        </p:nvSpPr>
        <p:spPr>
          <a:xfrm>
            <a:off x="566928" y="2606040"/>
            <a:ext cx="11064240" cy="1097280"/>
          </a:xfrm>
          <a:prstGeom prst="roundRect">
            <a:avLst>
              <a:gd name="adj" fmla="val 6667"/>
            </a:avLst>
          </a:prstGeom>
          <a:solidFill>
            <a:srgbClr val="FAF7F1"/>
          </a:solidFill>
          <a:ln w="12700">
            <a:solidFill>
              <a:srgbClr val="FAF7F1"/>
            </a:solidFill>
            <a:prstDash val="solid"/>
          </a:ln>
        </p:spPr>
      </p:sp>
      <p:sp>
        <p:nvSpPr>
          <p:cNvPr id="11" name="Shape 9"/>
          <p:cNvSpPr/>
          <p:nvPr/>
        </p:nvSpPr>
        <p:spPr>
          <a:xfrm>
            <a:off x="868680" y="2935224"/>
            <a:ext cx="438912" cy="438912"/>
          </a:xfrm>
          <a:prstGeom prst="ellipse">
            <a:avLst/>
          </a:prstGeom>
          <a:solidFill>
            <a:srgbClr val="6E8B7B"/>
          </a:solidFill>
          <a:ln w="12700">
            <a:solidFill>
              <a:srgbClr val="333333"/>
            </a:solidFill>
            <a:prstDash val="solid"/>
          </a:ln>
        </p:spPr>
      </p:sp>
      <p:sp>
        <p:nvSpPr>
          <p:cNvPr id="12" name="Text 10"/>
          <p:cNvSpPr txBox="1"/>
          <p:nvPr/>
        </p:nvSpPr>
        <p:spPr>
          <a:xfrm>
            <a:off x="868680" y="2935224"/>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txBox="1"/>
          <p:nvPr/>
        </p:nvSpPr>
        <p:spPr>
          <a:xfrm>
            <a:off x="1508760" y="2807208"/>
            <a:ext cx="3200400" cy="320040"/>
          </a:xfrm>
          <a:prstGeom prst="rect">
            <a:avLst/>
          </a:prstGeom>
          <a:noFill/>
          <a:ln/>
        </p:spPr>
        <p:txBody>
          <a:bodyPr wrap="square" lIns="0" tIns="0" rIns="0" bIns="0" rtlCol="0" anchor="ctr"/>
          <a:lstStyle/>
          <a:p>
            <a:pPr indent="0" marL="0">
              <a:buNone/>
            </a:pPr>
            <a:r>
              <a:rPr lang="en-US" sz="1500" b="1" dirty="0">
                <a:solidFill>
                  <a:srgbClr val="241C15"/>
                </a:solidFill>
                <a:latin typeface="Cambria" pitchFamily="34" charset="0"/>
                <a:ea typeface="Cambria" pitchFamily="34" charset="-122"/>
                <a:cs typeface="Cambria" pitchFamily="34" charset="-120"/>
              </a:rPr>
              <a:t>The migrant / student</a:t>
            </a:r>
            <a:endParaRPr lang="en-US" sz="1500" dirty="0"/>
          </a:p>
        </p:txBody>
      </p:sp>
      <p:sp>
        <p:nvSpPr>
          <p:cNvPr id="14" name="Text 12"/>
          <p:cNvSpPr txBox="1"/>
          <p:nvPr/>
        </p:nvSpPr>
        <p:spPr>
          <a:xfrm>
            <a:off x="1508760" y="3154680"/>
            <a:ext cx="4023360" cy="45720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Away from home, no kitchen, price-sensitive. Wants home-style food consistently.</a:t>
            </a:r>
            <a:endParaRPr lang="en-US" sz="1150" dirty="0"/>
          </a:p>
        </p:txBody>
      </p:sp>
      <p:sp>
        <p:nvSpPr>
          <p:cNvPr id="15" name="Text 13"/>
          <p:cNvSpPr txBox="1"/>
          <p:nvPr/>
        </p:nvSpPr>
        <p:spPr>
          <a:xfrm>
            <a:off x="5943600" y="2916936"/>
            <a:ext cx="5394960" cy="502920"/>
          </a:xfrm>
          <a:prstGeom prst="rect">
            <a:avLst/>
          </a:prstGeom>
          <a:noFill/>
          <a:ln/>
        </p:spPr>
        <p:txBody>
          <a:bodyPr wrap="square" lIns="0" tIns="0" rIns="0" bIns="0" rtlCol="0" anchor="ctr"/>
          <a:lstStyle/>
          <a:p>
            <a:pPr indent="0" marL="0">
              <a:lnSpc>
                <a:spcPts val="1800"/>
              </a:lnSpc>
              <a:buNone/>
            </a:pPr>
            <a:r>
              <a:rPr lang="en-US" sz="1400" i="1" dirty="0">
                <a:solidFill>
                  <a:srgbClr val="B85042"/>
                </a:solidFill>
                <a:latin typeface="Cambria" pitchFamily="34" charset="0"/>
                <a:ea typeface="Cambria" pitchFamily="34" charset="-122"/>
                <a:cs typeface="Cambria" pitchFamily="34" charset="-120"/>
              </a:rPr>
              <a:t>“I want food that tastes like home, at a price I can hold.”</a:t>
            </a:r>
            <a:endParaRPr lang="en-US" sz="1400" dirty="0"/>
          </a:p>
        </p:txBody>
      </p:sp>
      <p:sp>
        <p:nvSpPr>
          <p:cNvPr id="16" name="Shape 14"/>
          <p:cNvSpPr/>
          <p:nvPr/>
        </p:nvSpPr>
        <p:spPr>
          <a:xfrm>
            <a:off x="566928" y="3794760"/>
            <a:ext cx="11064240" cy="1097280"/>
          </a:xfrm>
          <a:prstGeom prst="roundRect">
            <a:avLst>
              <a:gd name="adj" fmla="val 6667"/>
            </a:avLst>
          </a:prstGeom>
          <a:solidFill>
            <a:srgbClr val="F3EFE6"/>
          </a:solidFill>
          <a:ln w="12700">
            <a:solidFill>
              <a:srgbClr val="F3EFE6"/>
            </a:solidFill>
            <a:prstDash val="solid"/>
          </a:ln>
        </p:spPr>
      </p:sp>
      <p:sp>
        <p:nvSpPr>
          <p:cNvPr id="17" name="Shape 15"/>
          <p:cNvSpPr/>
          <p:nvPr/>
        </p:nvSpPr>
        <p:spPr>
          <a:xfrm>
            <a:off x="868680" y="4123944"/>
            <a:ext cx="438912" cy="438912"/>
          </a:xfrm>
          <a:prstGeom prst="ellipse">
            <a:avLst/>
          </a:prstGeom>
          <a:solidFill>
            <a:srgbClr val="D98C3F"/>
          </a:solidFill>
          <a:ln w="12700">
            <a:solidFill>
              <a:srgbClr val="333333"/>
            </a:solidFill>
            <a:prstDash val="solid"/>
          </a:ln>
        </p:spPr>
      </p:sp>
      <p:sp>
        <p:nvSpPr>
          <p:cNvPr id="18" name="Text 16"/>
          <p:cNvSpPr txBox="1"/>
          <p:nvPr/>
        </p:nvSpPr>
        <p:spPr>
          <a:xfrm>
            <a:off x="868680" y="4123944"/>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9" name="Text 17"/>
          <p:cNvSpPr txBox="1"/>
          <p:nvPr/>
        </p:nvSpPr>
        <p:spPr>
          <a:xfrm>
            <a:off x="1508760" y="3995928"/>
            <a:ext cx="3200400" cy="320040"/>
          </a:xfrm>
          <a:prstGeom prst="rect">
            <a:avLst/>
          </a:prstGeom>
          <a:noFill/>
          <a:ln/>
        </p:spPr>
        <p:txBody>
          <a:bodyPr wrap="square" lIns="0" tIns="0" rIns="0" bIns="0" rtlCol="0" anchor="ctr"/>
          <a:lstStyle/>
          <a:p>
            <a:pPr indent="0" marL="0">
              <a:buNone/>
            </a:pPr>
            <a:r>
              <a:rPr lang="en-US" sz="1500" b="1" dirty="0">
                <a:solidFill>
                  <a:srgbClr val="241C15"/>
                </a:solidFill>
                <a:latin typeface="Cambria" pitchFamily="34" charset="0"/>
                <a:ea typeface="Cambria" pitchFamily="34" charset="-122"/>
                <a:cs typeface="Cambria" pitchFamily="34" charset="-120"/>
              </a:rPr>
              <a:t>The health-goal user</a:t>
            </a:r>
            <a:endParaRPr lang="en-US" sz="1500" dirty="0"/>
          </a:p>
        </p:txBody>
      </p:sp>
      <p:sp>
        <p:nvSpPr>
          <p:cNvPr id="20" name="Text 18"/>
          <p:cNvSpPr txBox="1"/>
          <p:nvPr/>
        </p:nvSpPr>
        <p:spPr>
          <a:xfrm>
            <a:off x="1508760" y="4343400"/>
            <a:ext cx="4023360" cy="45720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Tracking calories or protein. Currently served by macro-tracked meal players.</a:t>
            </a:r>
            <a:endParaRPr lang="en-US" sz="1150" dirty="0"/>
          </a:p>
        </p:txBody>
      </p:sp>
      <p:sp>
        <p:nvSpPr>
          <p:cNvPr id="21" name="Text 19"/>
          <p:cNvSpPr txBox="1"/>
          <p:nvPr/>
        </p:nvSpPr>
        <p:spPr>
          <a:xfrm>
            <a:off x="5943600" y="4105656"/>
            <a:ext cx="5394960" cy="502920"/>
          </a:xfrm>
          <a:prstGeom prst="rect">
            <a:avLst/>
          </a:prstGeom>
          <a:noFill/>
          <a:ln/>
        </p:spPr>
        <p:txBody>
          <a:bodyPr wrap="square" lIns="0" tIns="0" rIns="0" bIns="0" rtlCol="0" anchor="ctr"/>
          <a:lstStyle/>
          <a:p>
            <a:pPr indent="0" marL="0">
              <a:lnSpc>
                <a:spcPts val="1800"/>
              </a:lnSpc>
              <a:buNone/>
            </a:pPr>
            <a:r>
              <a:rPr lang="en-US" sz="1400" i="1" dirty="0">
                <a:solidFill>
                  <a:srgbClr val="B85042"/>
                </a:solidFill>
                <a:latin typeface="Cambria" pitchFamily="34" charset="0"/>
                <a:ea typeface="Cambria" pitchFamily="34" charset="-122"/>
                <a:cs typeface="Cambria" pitchFamily="34" charset="-120"/>
              </a:rPr>
              <a:t>“Keep me on my plan without the effort.”</a:t>
            </a:r>
            <a:endParaRPr lang="en-US" sz="1400" dirty="0"/>
          </a:p>
        </p:txBody>
      </p:sp>
      <p:sp>
        <p:nvSpPr>
          <p:cNvPr id="22" name="Shape 20"/>
          <p:cNvSpPr/>
          <p:nvPr/>
        </p:nvSpPr>
        <p:spPr>
          <a:xfrm>
            <a:off x="566928" y="4983480"/>
            <a:ext cx="11064240" cy="1097280"/>
          </a:xfrm>
          <a:prstGeom prst="roundRect">
            <a:avLst>
              <a:gd name="adj" fmla="val 6667"/>
            </a:avLst>
          </a:prstGeom>
          <a:solidFill>
            <a:srgbClr val="FAF7F1"/>
          </a:solidFill>
          <a:ln w="12700">
            <a:solidFill>
              <a:srgbClr val="FAF7F1"/>
            </a:solidFill>
            <a:prstDash val="solid"/>
          </a:ln>
        </p:spPr>
      </p:sp>
      <p:sp>
        <p:nvSpPr>
          <p:cNvPr id="23" name="Shape 21"/>
          <p:cNvSpPr/>
          <p:nvPr/>
        </p:nvSpPr>
        <p:spPr>
          <a:xfrm>
            <a:off x="868680" y="5312664"/>
            <a:ext cx="438912" cy="438912"/>
          </a:xfrm>
          <a:prstGeom prst="ellipse">
            <a:avLst/>
          </a:prstGeom>
          <a:solidFill>
            <a:srgbClr val="7A5C52"/>
          </a:solidFill>
          <a:ln w="12700">
            <a:solidFill>
              <a:srgbClr val="333333"/>
            </a:solidFill>
            <a:prstDash val="solid"/>
          </a:ln>
        </p:spPr>
      </p:sp>
      <p:sp>
        <p:nvSpPr>
          <p:cNvPr id="24" name="Text 22"/>
          <p:cNvSpPr txBox="1"/>
          <p:nvPr/>
        </p:nvSpPr>
        <p:spPr>
          <a:xfrm>
            <a:off x="868680" y="5312664"/>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5" name="Text 23"/>
          <p:cNvSpPr txBox="1"/>
          <p:nvPr/>
        </p:nvSpPr>
        <p:spPr>
          <a:xfrm>
            <a:off x="1508760" y="5184648"/>
            <a:ext cx="3200400" cy="320040"/>
          </a:xfrm>
          <a:prstGeom prst="rect">
            <a:avLst/>
          </a:prstGeom>
          <a:noFill/>
          <a:ln/>
        </p:spPr>
        <p:txBody>
          <a:bodyPr wrap="square" lIns="0" tIns="0" rIns="0" bIns="0" rtlCol="0" anchor="ctr"/>
          <a:lstStyle/>
          <a:p>
            <a:pPr indent="0" marL="0">
              <a:buNone/>
            </a:pPr>
            <a:r>
              <a:rPr lang="en-US" sz="1500" b="1" dirty="0">
                <a:solidFill>
                  <a:srgbClr val="241C15"/>
                </a:solidFill>
                <a:latin typeface="Cambria" pitchFamily="34" charset="0"/>
                <a:ea typeface="Cambria" pitchFamily="34" charset="-122"/>
                <a:cs typeface="Cambria" pitchFamily="34" charset="-120"/>
              </a:rPr>
              <a:t>The remote carer</a:t>
            </a:r>
            <a:endParaRPr lang="en-US" sz="1500" dirty="0"/>
          </a:p>
        </p:txBody>
      </p:sp>
      <p:sp>
        <p:nvSpPr>
          <p:cNvPr id="26" name="Text 24"/>
          <p:cNvSpPr txBox="1"/>
          <p:nvPr/>
        </p:nvSpPr>
        <p:spPr>
          <a:xfrm>
            <a:off x="1508760" y="5532120"/>
            <a:ext cx="4023360" cy="45720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Buying for someone else — elderly parents, new parents in another city.</a:t>
            </a:r>
            <a:endParaRPr lang="en-US" sz="1150" dirty="0"/>
          </a:p>
        </p:txBody>
      </p:sp>
      <p:sp>
        <p:nvSpPr>
          <p:cNvPr id="27" name="Text 25"/>
          <p:cNvSpPr txBox="1"/>
          <p:nvPr/>
        </p:nvSpPr>
        <p:spPr>
          <a:xfrm>
            <a:off x="5943600" y="5294376"/>
            <a:ext cx="5394960" cy="502920"/>
          </a:xfrm>
          <a:prstGeom prst="rect">
            <a:avLst/>
          </a:prstGeom>
          <a:noFill/>
          <a:ln/>
        </p:spPr>
        <p:txBody>
          <a:bodyPr wrap="square" lIns="0" tIns="0" rIns="0" bIns="0" rtlCol="0" anchor="ctr"/>
          <a:lstStyle/>
          <a:p>
            <a:pPr indent="0" marL="0">
              <a:lnSpc>
                <a:spcPts val="1800"/>
              </a:lnSpc>
              <a:buNone/>
            </a:pPr>
            <a:r>
              <a:rPr lang="en-US" sz="1400" i="1" dirty="0">
                <a:solidFill>
                  <a:srgbClr val="B85042"/>
                </a:solidFill>
                <a:latin typeface="Cambria" pitchFamily="34" charset="0"/>
                <a:ea typeface="Cambria" pitchFamily="34" charset="-122"/>
                <a:cs typeface="Cambria" pitchFamily="34" charset="-120"/>
              </a:rPr>
              <a:t>“I cannot cook for them, but I can make sure they eat.”</a:t>
            </a:r>
            <a:endParaRPr lang="en-US" sz="1400" dirty="0"/>
          </a:p>
        </p:txBody>
      </p:sp>
      <p:sp>
        <p:nvSpPr>
          <p:cNvPr id="28" name="Text 26"/>
          <p:cNvSpPr txBox="1"/>
          <p:nvPr/>
        </p:nvSpPr>
        <p:spPr>
          <a:xfrm>
            <a:off x="566928" y="6053328"/>
            <a:ext cx="11064240" cy="365760"/>
          </a:xfrm>
          <a:prstGeom prst="rect">
            <a:avLst/>
          </a:prstGeom>
          <a:noFill/>
          <a:ln/>
        </p:spPr>
        <p:txBody>
          <a:bodyPr wrap="square" lIns="0" tIns="0" rIns="0" bIns="0" rtlCol="0" anchor="ctr"/>
          <a:lstStyle/>
          <a:p>
            <a:pPr indent="0" marL="0">
              <a:buNone/>
            </a:pPr>
            <a:r>
              <a:rPr lang="en-US" sz="1700" b="1" dirty="0">
                <a:solidFill>
                  <a:srgbClr val="241C15"/>
                </a:solidFill>
                <a:latin typeface="Cambria" pitchFamily="34" charset="0"/>
                <a:ea typeface="Cambria" pitchFamily="34" charset="-122"/>
                <a:cs typeface="Cambria" pitchFamily="34" charset="-120"/>
              </a:rPr>
              <a:t>The shared job: remove the daily decision, without removing control.</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WHERE THE VALUE LEAKS</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Two leaks matter. The rest is noise.</a:t>
            </a:r>
            <a:endParaRPr lang="en-US" sz="3200" dirty="0"/>
          </a:p>
        </p:txBody>
      </p:sp>
      <p:sp>
        <p:nvSpPr>
          <p:cNvPr id="4" name="Shape 2"/>
          <p:cNvSpPr/>
          <p:nvPr/>
        </p:nvSpPr>
        <p:spPr>
          <a:xfrm>
            <a:off x="566928" y="1508760"/>
            <a:ext cx="2084832" cy="1051560"/>
          </a:xfrm>
          <a:prstGeom prst="roundRect">
            <a:avLst>
              <a:gd name="adj" fmla="val 6957"/>
            </a:avLst>
          </a:prstGeom>
          <a:solidFill>
            <a:srgbClr val="F3EFE6"/>
          </a:solidFill>
          <a:ln w="12700">
            <a:solidFill>
              <a:srgbClr val="F3EFE6"/>
            </a:solidFill>
            <a:prstDash val="solid"/>
          </a:ln>
        </p:spPr>
      </p:sp>
      <p:sp>
        <p:nvSpPr>
          <p:cNvPr id="5" name="Text 3"/>
          <p:cNvSpPr txBox="1"/>
          <p:nvPr/>
        </p:nvSpPr>
        <p:spPr>
          <a:xfrm>
            <a:off x="566928" y="1508760"/>
            <a:ext cx="2084832" cy="1051560"/>
          </a:xfrm>
          <a:prstGeom prst="rect">
            <a:avLst/>
          </a:prstGeom>
          <a:noFill/>
          <a:ln/>
        </p:spPr>
        <p:txBody>
          <a:bodyPr wrap="square" lIns="0" tIns="0" rIns="0" bIns="0" rtlCol="0" anchor="ctr"/>
          <a:lstStyle/>
          <a:p>
            <a:pPr algn="ctr" indent="0" marL="0">
              <a:buNone/>
            </a:pPr>
            <a:r>
              <a:rPr lang="en-US" sz="1600" b="1" dirty="0">
                <a:solidFill>
                  <a:srgbClr val="241C15"/>
                </a:solidFill>
                <a:latin typeface="Cambria" pitchFamily="34" charset="0"/>
                <a:ea typeface="Cambria" pitchFamily="34" charset="-122"/>
                <a:cs typeface="Cambria" pitchFamily="34" charset="-120"/>
              </a:rPr>
              <a:t>Discover</a:t>
            </a:r>
            <a:endParaRPr lang="en-US" sz="1600" dirty="0"/>
          </a:p>
        </p:txBody>
      </p:sp>
      <p:sp>
        <p:nvSpPr>
          <p:cNvPr id="6" name="Text 4"/>
          <p:cNvSpPr txBox="1"/>
          <p:nvPr/>
        </p:nvSpPr>
        <p:spPr>
          <a:xfrm>
            <a:off x="2670048" y="1508760"/>
            <a:ext cx="384048" cy="1051560"/>
          </a:xfrm>
          <a:prstGeom prst="rect">
            <a:avLst/>
          </a:prstGeom>
          <a:noFill/>
          <a:ln/>
        </p:spPr>
        <p:txBody>
          <a:bodyPr wrap="square" lIns="0" tIns="0" rIns="0" bIns="0" rtlCol="0" anchor="ctr"/>
          <a:lstStyle/>
          <a:p>
            <a:pPr algn="ctr" indent="0" marL="0">
              <a:buNone/>
            </a:pPr>
            <a:r>
              <a:rPr lang="en-US" sz="2600" dirty="0">
                <a:solidFill>
                  <a:srgbClr val="6B6157"/>
                </a:solidFill>
                <a:latin typeface="Calibri" pitchFamily="34" charset="0"/>
                <a:ea typeface="Calibri" pitchFamily="34" charset="-122"/>
                <a:cs typeface="Calibri" pitchFamily="34" charset="-120"/>
              </a:rPr>
              <a:t>›</a:t>
            </a:r>
            <a:endParaRPr lang="en-US" sz="2600" dirty="0"/>
          </a:p>
        </p:txBody>
      </p:sp>
      <p:sp>
        <p:nvSpPr>
          <p:cNvPr id="7" name="Shape 5"/>
          <p:cNvSpPr/>
          <p:nvPr/>
        </p:nvSpPr>
        <p:spPr>
          <a:xfrm>
            <a:off x="3054096" y="1508760"/>
            <a:ext cx="2084832" cy="1051560"/>
          </a:xfrm>
          <a:prstGeom prst="roundRect">
            <a:avLst>
              <a:gd name="adj" fmla="val 6957"/>
            </a:avLst>
          </a:prstGeom>
          <a:solidFill>
            <a:srgbClr val="F3EFE6"/>
          </a:solidFill>
          <a:ln w="12700">
            <a:solidFill>
              <a:srgbClr val="F3EFE6"/>
            </a:solidFill>
            <a:prstDash val="solid"/>
          </a:ln>
        </p:spPr>
      </p:sp>
      <p:sp>
        <p:nvSpPr>
          <p:cNvPr id="8" name="Text 6"/>
          <p:cNvSpPr txBox="1"/>
          <p:nvPr/>
        </p:nvSpPr>
        <p:spPr>
          <a:xfrm>
            <a:off x="3054096" y="1508760"/>
            <a:ext cx="2084832" cy="1051560"/>
          </a:xfrm>
          <a:prstGeom prst="rect">
            <a:avLst/>
          </a:prstGeom>
          <a:noFill/>
          <a:ln/>
        </p:spPr>
        <p:txBody>
          <a:bodyPr wrap="square" lIns="0" tIns="0" rIns="0" bIns="0" rtlCol="0" anchor="ctr"/>
          <a:lstStyle/>
          <a:p>
            <a:pPr algn="ctr" indent="0" marL="0">
              <a:buNone/>
            </a:pPr>
            <a:r>
              <a:rPr lang="en-US" sz="1600" b="1" dirty="0">
                <a:solidFill>
                  <a:srgbClr val="241C15"/>
                </a:solidFill>
                <a:latin typeface="Cambria" pitchFamily="34" charset="0"/>
                <a:ea typeface="Cambria" pitchFamily="34" charset="-122"/>
                <a:cs typeface="Cambria" pitchFamily="34" charset="-120"/>
              </a:rPr>
              <a:t>Consider</a:t>
            </a:r>
            <a:endParaRPr lang="en-US" sz="1600" dirty="0"/>
          </a:p>
        </p:txBody>
      </p:sp>
      <p:sp>
        <p:nvSpPr>
          <p:cNvPr id="9" name="Text 7"/>
          <p:cNvSpPr txBox="1"/>
          <p:nvPr/>
        </p:nvSpPr>
        <p:spPr>
          <a:xfrm>
            <a:off x="5157216" y="1508760"/>
            <a:ext cx="384048" cy="1051560"/>
          </a:xfrm>
          <a:prstGeom prst="rect">
            <a:avLst/>
          </a:prstGeom>
          <a:noFill/>
          <a:ln/>
        </p:spPr>
        <p:txBody>
          <a:bodyPr wrap="square" lIns="0" tIns="0" rIns="0" bIns="0" rtlCol="0" anchor="ctr"/>
          <a:lstStyle/>
          <a:p>
            <a:pPr algn="ctr" indent="0" marL="0">
              <a:buNone/>
            </a:pPr>
            <a:r>
              <a:rPr lang="en-US" sz="2600" dirty="0">
                <a:solidFill>
                  <a:srgbClr val="6B6157"/>
                </a:solidFill>
                <a:latin typeface="Calibri" pitchFamily="34" charset="0"/>
                <a:ea typeface="Calibri" pitchFamily="34" charset="-122"/>
                <a:cs typeface="Calibri" pitchFamily="34" charset="-120"/>
              </a:rPr>
              <a:t>›</a:t>
            </a:r>
            <a:endParaRPr lang="en-US" sz="2600" dirty="0"/>
          </a:p>
        </p:txBody>
      </p:sp>
      <p:sp>
        <p:nvSpPr>
          <p:cNvPr id="10" name="Shape 8"/>
          <p:cNvSpPr/>
          <p:nvPr/>
        </p:nvSpPr>
        <p:spPr>
          <a:xfrm>
            <a:off x="5541264" y="1508760"/>
            <a:ext cx="2084832" cy="1051560"/>
          </a:xfrm>
          <a:prstGeom prst="roundRect">
            <a:avLst>
              <a:gd name="adj" fmla="val 6957"/>
            </a:avLst>
          </a:prstGeom>
          <a:solidFill>
            <a:srgbClr val="B85042"/>
          </a:solidFill>
          <a:ln w="12700">
            <a:solidFill>
              <a:srgbClr val="B85042"/>
            </a:solidFill>
            <a:prstDash val="solid"/>
          </a:ln>
        </p:spPr>
      </p:sp>
      <p:sp>
        <p:nvSpPr>
          <p:cNvPr id="11" name="Text 9"/>
          <p:cNvSpPr txBox="1"/>
          <p:nvPr/>
        </p:nvSpPr>
        <p:spPr>
          <a:xfrm>
            <a:off x="5541264" y="1508760"/>
            <a:ext cx="2084832" cy="105156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Commit</a:t>
            </a:r>
            <a:endParaRPr lang="en-US" sz="1600" dirty="0"/>
          </a:p>
        </p:txBody>
      </p:sp>
      <p:sp>
        <p:nvSpPr>
          <p:cNvPr id="12" name="Text 10"/>
          <p:cNvSpPr txBox="1"/>
          <p:nvPr/>
        </p:nvSpPr>
        <p:spPr>
          <a:xfrm>
            <a:off x="7644384" y="1508760"/>
            <a:ext cx="384048" cy="1051560"/>
          </a:xfrm>
          <a:prstGeom prst="rect">
            <a:avLst/>
          </a:prstGeom>
          <a:noFill/>
          <a:ln/>
        </p:spPr>
        <p:txBody>
          <a:bodyPr wrap="square" lIns="0" tIns="0" rIns="0" bIns="0" rtlCol="0" anchor="ctr"/>
          <a:lstStyle/>
          <a:p>
            <a:pPr algn="ctr" indent="0" marL="0">
              <a:buNone/>
            </a:pPr>
            <a:r>
              <a:rPr lang="en-US" sz="2600" dirty="0">
                <a:solidFill>
                  <a:srgbClr val="6B6157"/>
                </a:solidFill>
                <a:latin typeface="Calibri" pitchFamily="34" charset="0"/>
                <a:ea typeface="Calibri" pitchFamily="34" charset="-122"/>
                <a:cs typeface="Calibri" pitchFamily="34" charset="-120"/>
              </a:rPr>
              <a:t>›</a:t>
            </a:r>
            <a:endParaRPr lang="en-US" sz="2600" dirty="0"/>
          </a:p>
        </p:txBody>
      </p:sp>
      <p:sp>
        <p:nvSpPr>
          <p:cNvPr id="13" name="Shape 11"/>
          <p:cNvSpPr/>
          <p:nvPr/>
        </p:nvSpPr>
        <p:spPr>
          <a:xfrm>
            <a:off x="8028432" y="1508760"/>
            <a:ext cx="2084832" cy="1051560"/>
          </a:xfrm>
          <a:prstGeom prst="roundRect">
            <a:avLst>
              <a:gd name="adj" fmla="val 6957"/>
            </a:avLst>
          </a:prstGeom>
          <a:solidFill>
            <a:srgbClr val="F3EFE6"/>
          </a:solidFill>
          <a:ln w="12700">
            <a:solidFill>
              <a:srgbClr val="F3EFE6"/>
            </a:solidFill>
            <a:prstDash val="solid"/>
          </a:ln>
        </p:spPr>
      </p:sp>
      <p:sp>
        <p:nvSpPr>
          <p:cNvPr id="14" name="Text 12"/>
          <p:cNvSpPr txBox="1"/>
          <p:nvPr/>
        </p:nvSpPr>
        <p:spPr>
          <a:xfrm>
            <a:off x="8028432" y="1508760"/>
            <a:ext cx="2084832" cy="1051560"/>
          </a:xfrm>
          <a:prstGeom prst="rect">
            <a:avLst/>
          </a:prstGeom>
          <a:noFill/>
          <a:ln/>
        </p:spPr>
        <p:txBody>
          <a:bodyPr wrap="square" lIns="0" tIns="0" rIns="0" bIns="0" rtlCol="0" anchor="ctr"/>
          <a:lstStyle/>
          <a:p>
            <a:pPr algn="ctr" indent="0" marL="0">
              <a:buNone/>
            </a:pPr>
            <a:r>
              <a:rPr lang="en-US" sz="1600" b="1" dirty="0">
                <a:solidFill>
                  <a:srgbClr val="241C15"/>
                </a:solidFill>
                <a:latin typeface="Cambria" pitchFamily="34" charset="0"/>
                <a:ea typeface="Cambria" pitchFamily="34" charset="-122"/>
                <a:cs typeface="Cambria" pitchFamily="34" charset="-120"/>
              </a:rPr>
              <a:t>Consume</a:t>
            </a:r>
            <a:endParaRPr lang="en-US" sz="1600" dirty="0"/>
          </a:p>
        </p:txBody>
      </p:sp>
      <p:sp>
        <p:nvSpPr>
          <p:cNvPr id="15" name="Text 13"/>
          <p:cNvSpPr txBox="1"/>
          <p:nvPr/>
        </p:nvSpPr>
        <p:spPr>
          <a:xfrm>
            <a:off x="10131552" y="1508760"/>
            <a:ext cx="384048" cy="1051560"/>
          </a:xfrm>
          <a:prstGeom prst="rect">
            <a:avLst/>
          </a:prstGeom>
          <a:noFill/>
          <a:ln/>
        </p:spPr>
        <p:txBody>
          <a:bodyPr wrap="square" lIns="0" tIns="0" rIns="0" bIns="0" rtlCol="0" anchor="ctr"/>
          <a:lstStyle/>
          <a:p>
            <a:pPr algn="ctr" indent="0" marL="0">
              <a:buNone/>
            </a:pPr>
            <a:r>
              <a:rPr lang="en-US" sz="2600" dirty="0">
                <a:solidFill>
                  <a:srgbClr val="6B6157"/>
                </a:solidFill>
                <a:latin typeface="Calibri" pitchFamily="34" charset="0"/>
                <a:ea typeface="Calibri" pitchFamily="34" charset="-122"/>
                <a:cs typeface="Calibri" pitchFamily="34" charset="-120"/>
              </a:rPr>
              <a:t>›</a:t>
            </a:r>
            <a:endParaRPr lang="en-US" sz="2600" dirty="0"/>
          </a:p>
        </p:txBody>
      </p:sp>
      <p:sp>
        <p:nvSpPr>
          <p:cNvPr id="16" name="Shape 14"/>
          <p:cNvSpPr/>
          <p:nvPr/>
        </p:nvSpPr>
        <p:spPr>
          <a:xfrm>
            <a:off x="10515600" y="1508760"/>
            <a:ext cx="2084832" cy="1051560"/>
          </a:xfrm>
          <a:prstGeom prst="roundRect">
            <a:avLst>
              <a:gd name="adj" fmla="val 6957"/>
            </a:avLst>
          </a:prstGeom>
          <a:solidFill>
            <a:srgbClr val="B85042"/>
          </a:solidFill>
          <a:ln w="12700">
            <a:solidFill>
              <a:srgbClr val="B85042"/>
            </a:solidFill>
            <a:prstDash val="solid"/>
          </a:ln>
        </p:spPr>
      </p:sp>
      <p:sp>
        <p:nvSpPr>
          <p:cNvPr id="17" name="Text 15"/>
          <p:cNvSpPr txBox="1"/>
          <p:nvPr/>
        </p:nvSpPr>
        <p:spPr>
          <a:xfrm>
            <a:off x="10515600" y="1508760"/>
            <a:ext cx="2084832" cy="105156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Renew</a:t>
            </a:r>
            <a:endParaRPr lang="en-US" sz="1600" dirty="0"/>
          </a:p>
        </p:txBody>
      </p:sp>
      <p:sp>
        <p:nvSpPr>
          <p:cNvPr id="18" name="Shape 16"/>
          <p:cNvSpPr/>
          <p:nvPr/>
        </p:nvSpPr>
        <p:spPr>
          <a:xfrm>
            <a:off x="566928" y="2971800"/>
            <a:ext cx="11064240" cy="1371600"/>
          </a:xfrm>
          <a:prstGeom prst="roundRect">
            <a:avLst>
              <a:gd name="adj" fmla="val 5333"/>
            </a:avLst>
          </a:prstGeom>
          <a:solidFill>
            <a:srgbClr val="F3EFE6"/>
          </a:solidFill>
          <a:ln w="12700">
            <a:solidFill>
              <a:srgbClr val="F3EFE6"/>
            </a:solidFill>
            <a:prstDash val="solid"/>
          </a:ln>
        </p:spPr>
      </p:sp>
      <p:sp>
        <p:nvSpPr>
          <p:cNvPr id="19" name="Shape 17"/>
          <p:cNvSpPr/>
          <p:nvPr/>
        </p:nvSpPr>
        <p:spPr>
          <a:xfrm>
            <a:off x="868680" y="3429000"/>
            <a:ext cx="365760" cy="365760"/>
          </a:xfrm>
          <a:prstGeom prst="ellipse">
            <a:avLst/>
          </a:prstGeom>
          <a:solidFill>
            <a:srgbClr val="B85042"/>
          </a:solidFill>
          <a:ln w="12700">
            <a:solidFill>
              <a:srgbClr val="333333"/>
            </a:solidFill>
            <a:prstDash val="solid"/>
          </a:ln>
        </p:spPr>
      </p:sp>
      <p:sp>
        <p:nvSpPr>
          <p:cNvPr id="20" name="Text 18"/>
          <p:cNvSpPr txBox="1"/>
          <p:nvPr/>
        </p:nvSpPr>
        <p:spPr>
          <a:xfrm>
            <a:off x="1444752" y="3154680"/>
            <a:ext cx="5486400" cy="320040"/>
          </a:xfrm>
          <a:prstGeom prst="rect">
            <a:avLst/>
          </a:prstGeom>
          <a:noFill/>
          <a:ln/>
        </p:spPr>
        <p:txBody>
          <a:bodyPr wrap="square" lIns="0" tIns="0" rIns="0" bIns="0" rtlCol="0" anchor="ctr"/>
          <a:lstStyle/>
          <a:p>
            <a:pPr indent="0" marL="0">
              <a:buNone/>
            </a:pPr>
            <a:r>
              <a:rPr lang="en-US" sz="1550" b="1" dirty="0">
                <a:solidFill>
                  <a:srgbClr val="241C15"/>
                </a:solidFill>
                <a:latin typeface="Cambria" pitchFamily="34" charset="0"/>
                <a:ea typeface="Cambria" pitchFamily="34" charset="-122"/>
                <a:cs typeface="Cambria" pitchFamily="34" charset="-120"/>
              </a:rPr>
              <a:t>Leak 1  ·  Consider → Commit</a:t>
            </a:r>
            <a:endParaRPr lang="en-US" sz="1550" dirty="0"/>
          </a:p>
        </p:txBody>
      </p:sp>
      <p:sp>
        <p:nvSpPr>
          <p:cNvPr id="21" name="Text 19"/>
          <p:cNvSpPr txBox="1"/>
          <p:nvPr/>
        </p:nvSpPr>
        <p:spPr>
          <a:xfrm>
            <a:off x="1444752" y="3520440"/>
            <a:ext cx="7498080" cy="658368"/>
          </a:xfrm>
          <a:prstGeom prst="rect">
            <a:avLst/>
          </a:prstGeom>
          <a:noFill/>
          <a:ln/>
        </p:spPr>
        <p:txBody>
          <a:bodyPr wrap="square" lIns="0" tIns="0" rIns="0" bIns="0" rtlCol="0" anchor="ctr"/>
          <a:lstStyle/>
          <a:p>
            <a:pPr indent="0" marL="0">
              <a:lnSpc>
                <a:spcPts val="1600"/>
              </a:lnSpc>
              <a:buNone/>
            </a:pPr>
            <a:r>
              <a:rPr lang="en-US" sz="1200" dirty="0">
                <a:solidFill>
                  <a:srgbClr val="6B6157"/>
                </a:solidFill>
                <a:latin typeface="Calibri" pitchFamily="34" charset="0"/>
                <a:ea typeface="Calibri" pitchFamily="34" charset="-122"/>
                <a:cs typeface="Calibri" pitchFamily="34" charset="-120"/>
              </a:rPr>
              <a:t>The user is interested but will not place a large, irreversible bet on an unfamiliar kitchen. They browse and leave.</a:t>
            </a:r>
            <a:endParaRPr lang="en-US" sz="1200" dirty="0"/>
          </a:p>
        </p:txBody>
      </p:sp>
      <p:sp>
        <p:nvSpPr>
          <p:cNvPr id="22" name="Text 20"/>
          <p:cNvSpPr txBox="1"/>
          <p:nvPr/>
        </p:nvSpPr>
        <p:spPr>
          <a:xfrm>
            <a:off x="9144000" y="3474720"/>
            <a:ext cx="2240280" cy="457200"/>
          </a:xfrm>
          <a:prstGeom prst="rect">
            <a:avLst/>
          </a:prstGeom>
          <a:noFill/>
          <a:ln/>
        </p:spPr>
        <p:txBody>
          <a:bodyPr wrap="square" lIns="0" tIns="0" rIns="0" bIns="0" rtlCol="0" anchor="ctr"/>
          <a:lstStyle/>
          <a:p>
            <a:pPr algn="r" indent="0" marL="0">
              <a:buNone/>
            </a:pPr>
            <a:r>
              <a:rPr lang="en-US" sz="1050" b="1" dirty="0">
                <a:solidFill>
                  <a:srgbClr val="B85042"/>
                </a:solidFill>
                <a:latin typeface="Calibri" pitchFamily="34" charset="0"/>
                <a:ea typeface="Calibri" pitchFamily="34" charset="-122"/>
                <a:cs typeface="Calibri" pitchFamily="34" charset="-120"/>
              </a:rPr>
              <a:t>Caused by failure mode 1</a:t>
            </a:r>
            <a:endParaRPr lang="en-US" sz="1050" dirty="0"/>
          </a:p>
        </p:txBody>
      </p:sp>
      <p:sp>
        <p:nvSpPr>
          <p:cNvPr id="23" name="Shape 21"/>
          <p:cNvSpPr/>
          <p:nvPr/>
        </p:nvSpPr>
        <p:spPr>
          <a:xfrm>
            <a:off x="566928" y="4507992"/>
            <a:ext cx="11064240" cy="1371600"/>
          </a:xfrm>
          <a:prstGeom prst="roundRect">
            <a:avLst>
              <a:gd name="adj" fmla="val 5333"/>
            </a:avLst>
          </a:prstGeom>
          <a:solidFill>
            <a:srgbClr val="F3EFE6"/>
          </a:solidFill>
          <a:ln w="12700">
            <a:solidFill>
              <a:srgbClr val="F3EFE6"/>
            </a:solidFill>
            <a:prstDash val="solid"/>
          </a:ln>
        </p:spPr>
      </p:sp>
      <p:sp>
        <p:nvSpPr>
          <p:cNvPr id="24" name="Shape 22"/>
          <p:cNvSpPr/>
          <p:nvPr/>
        </p:nvSpPr>
        <p:spPr>
          <a:xfrm>
            <a:off x="868680" y="4965192"/>
            <a:ext cx="365760" cy="365760"/>
          </a:xfrm>
          <a:prstGeom prst="ellipse">
            <a:avLst/>
          </a:prstGeom>
          <a:solidFill>
            <a:srgbClr val="D98C3F"/>
          </a:solidFill>
          <a:ln w="12700">
            <a:solidFill>
              <a:srgbClr val="333333"/>
            </a:solidFill>
            <a:prstDash val="solid"/>
          </a:ln>
        </p:spPr>
      </p:sp>
      <p:sp>
        <p:nvSpPr>
          <p:cNvPr id="25" name="Text 23"/>
          <p:cNvSpPr txBox="1"/>
          <p:nvPr/>
        </p:nvSpPr>
        <p:spPr>
          <a:xfrm>
            <a:off x="1444752" y="4690872"/>
            <a:ext cx="5486400" cy="320040"/>
          </a:xfrm>
          <a:prstGeom prst="rect">
            <a:avLst/>
          </a:prstGeom>
          <a:noFill/>
          <a:ln/>
        </p:spPr>
        <p:txBody>
          <a:bodyPr wrap="square" lIns="0" tIns="0" rIns="0" bIns="0" rtlCol="0" anchor="ctr"/>
          <a:lstStyle/>
          <a:p>
            <a:pPr indent="0" marL="0">
              <a:buNone/>
            </a:pPr>
            <a:r>
              <a:rPr lang="en-US" sz="1550" b="1" dirty="0">
                <a:solidFill>
                  <a:srgbClr val="241C15"/>
                </a:solidFill>
                <a:latin typeface="Cambria" pitchFamily="34" charset="0"/>
                <a:ea typeface="Cambria" pitchFamily="34" charset="-122"/>
                <a:cs typeface="Cambria" pitchFamily="34" charset="-120"/>
              </a:rPr>
              <a:t>Leak 2  ·  Consume → Renew</a:t>
            </a:r>
            <a:endParaRPr lang="en-US" sz="1550" dirty="0"/>
          </a:p>
        </p:txBody>
      </p:sp>
      <p:sp>
        <p:nvSpPr>
          <p:cNvPr id="26" name="Text 24"/>
          <p:cNvSpPr txBox="1"/>
          <p:nvPr/>
        </p:nvSpPr>
        <p:spPr>
          <a:xfrm>
            <a:off x="1444752" y="5056632"/>
            <a:ext cx="7498080" cy="658368"/>
          </a:xfrm>
          <a:prstGeom prst="rect">
            <a:avLst/>
          </a:prstGeom>
          <a:noFill/>
          <a:ln/>
        </p:spPr>
        <p:txBody>
          <a:bodyPr wrap="square" lIns="0" tIns="0" rIns="0" bIns="0" rtlCol="0" anchor="ctr"/>
          <a:lstStyle/>
          <a:p>
            <a:pPr indent="0" marL="0">
              <a:lnSpc>
                <a:spcPts val="1600"/>
              </a:lnSpc>
              <a:buNone/>
            </a:pPr>
            <a:r>
              <a:rPr lang="en-US" sz="1200" dirty="0">
                <a:solidFill>
                  <a:srgbClr val="6B6157"/>
                </a:solidFill>
                <a:latin typeface="Calibri" pitchFamily="34" charset="0"/>
                <a:ea typeface="Calibri" pitchFamily="34" charset="-122"/>
                <a:cs typeface="Calibri" pitchFamily="34" charset="-120"/>
              </a:rPr>
              <a:t>The user started, then hit menu fatigue or found the schedule did not fit their week. They finish the cycle and do not come back.</a:t>
            </a:r>
            <a:endParaRPr lang="en-US" sz="1200" dirty="0"/>
          </a:p>
        </p:txBody>
      </p:sp>
      <p:sp>
        <p:nvSpPr>
          <p:cNvPr id="27" name="Text 25"/>
          <p:cNvSpPr txBox="1"/>
          <p:nvPr/>
        </p:nvSpPr>
        <p:spPr>
          <a:xfrm>
            <a:off x="9144000" y="5010912"/>
            <a:ext cx="2240280" cy="457200"/>
          </a:xfrm>
          <a:prstGeom prst="rect">
            <a:avLst/>
          </a:prstGeom>
          <a:noFill/>
          <a:ln/>
        </p:spPr>
        <p:txBody>
          <a:bodyPr wrap="square" lIns="0" tIns="0" rIns="0" bIns="0" rtlCol="0" anchor="ctr"/>
          <a:lstStyle/>
          <a:p>
            <a:pPr algn="r" indent="0" marL="0">
              <a:buNone/>
            </a:pPr>
            <a:r>
              <a:rPr lang="en-US" sz="1050" b="1" dirty="0">
                <a:solidFill>
                  <a:srgbClr val="D98C3F"/>
                </a:solidFill>
                <a:latin typeface="Calibri" pitchFamily="34" charset="0"/>
                <a:ea typeface="Calibri" pitchFamily="34" charset="-122"/>
                <a:cs typeface="Calibri" pitchFamily="34" charset="-120"/>
              </a:rPr>
              <a:t>Caused by failure modes 2 and 3</a:t>
            </a:r>
            <a:endParaRPr lang="en-US" sz="1050" dirty="0"/>
          </a:p>
        </p:txBody>
      </p:sp>
      <p:sp>
        <p:nvSpPr>
          <p:cNvPr id="28" name="Text 26"/>
          <p:cNvSpPr txBox="1"/>
          <p:nvPr/>
        </p:nvSpPr>
        <p:spPr>
          <a:xfrm>
            <a:off x="566928" y="6108192"/>
            <a:ext cx="11064240" cy="411480"/>
          </a:xfrm>
          <a:prstGeom prst="rect">
            <a:avLst/>
          </a:prstGeom>
          <a:noFill/>
          <a:ln/>
        </p:spPr>
        <p:txBody>
          <a:bodyPr wrap="square" lIns="0" tIns="0" rIns="0" bIns="0" rtlCol="0" anchor="ctr"/>
          <a:lstStyle/>
          <a:p>
            <a:pPr indent="0" marL="0">
              <a:buNone/>
            </a:pPr>
            <a:r>
              <a:rPr lang="en-US" sz="1250" i="1" dirty="0">
                <a:solidFill>
                  <a:srgbClr val="241C15"/>
                </a:solidFill>
                <a:latin typeface="Calibri" pitchFamily="34" charset="0"/>
                <a:ea typeface="Calibri" pitchFamily="34" charset="-122"/>
                <a:cs typeface="Calibri" pitchFamily="34" charset="-120"/>
              </a:rPr>
              <a:t>Sequencing principle: fix the leaky bucket before pouring more in. Driving acquisition into a product that churns wastes the spend.</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EFE6"/>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COMPETITIVE READ</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Table stakes already exist. Differentiation has to go further.</a:t>
            </a:r>
            <a:endParaRPr lang="en-US" sz="3200" dirty="0"/>
          </a:p>
        </p:txBody>
      </p:sp>
      <p:sp>
        <p:nvSpPr>
          <p:cNvPr id="4" name="Shape 2"/>
          <p:cNvSpPr/>
          <p:nvPr/>
        </p:nvSpPr>
        <p:spPr>
          <a:xfrm>
            <a:off x="566928" y="1463040"/>
            <a:ext cx="5440680" cy="2880360"/>
          </a:xfrm>
          <a:prstGeom prst="roundRect">
            <a:avLst>
              <a:gd name="adj" fmla="val 2540"/>
            </a:avLst>
          </a:prstGeom>
          <a:solidFill>
            <a:srgbClr val="FFFFFF"/>
          </a:solidFill>
          <a:ln w="12700">
            <a:solidFill>
              <a:srgbClr val="FFFFFF"/>
            </a:solidFill>
            <a:prstDash val="solid"/>
          </a:ln>
        </p:spPr>
      </p:sp>
      <p:sp>
        <p:nvSpPr>
          <p:cNvPr id="5" name="Text 3"/>
          <p:cNvSpPr txBox="1"/>
          <p:nvPr/>
        </p:nvSpPr>
        <p:spPr>
          <a:xfrm>
            <a:off x="868680" y="1691640"/>
            <a:ext cx="4754880" cy="320040"/>
          </a:xfrm>
          <a:prstGeom prst="rect">
            <a:avLst/>
          </a:prstGeom>
          <a:noFill/>
          <a:ln/>
        </p:spPr>
        <p:txBody>
          <a:bodyPr wrap="square" lIns="0" tIns="0" rIns="0" bIns="0" rtlCol="0" anchor="ctr"/>
          <a:lstStyle/>
          <a:p>
            <a:pPr indent="0" marL="0">
              <a:buNone/>
            </a:pPr>
            <a:r>
              <a:rPr lang="en-US" sz="1600" b="1" dirty="0">
                <a:solidFill>
                  <a:srgbClr val="6B6157"/>
                </a:solidFill>
                <a:latin typeface="Cambria" pitchFamily="34" charset="0"/>
                <a:ea typeface="Cambria" pitchFamily="34" charset="-122"/>
                <a:cs typeface="Cambria" pitchFamily="34" charset="-120"/>
              </a:rPr>
              <a:t>Already solved in market</a:t>
            </a:r>
            <a:endParaRPr lang="en-US" sz="1600" dirty="0"/>
          </a:p>
        </p:txBody>
      </p:sp>
      <p:sp>
        <p:nvSpPr>
          <p:cNvPr id="6" name="Text 4"/>
          <p:cNvSpPr txBox="1"/>
          <p:nvPr/>
        </p:nvSpPr>
        <p:spPr>
          <a:xfrm>
            <a:off x="868680" y="2121408"/>
            <a:ext cx="4800600" cy="2011680"/>
          </a:xfrm>
          <a:prstGeom prst="rect">
            <a:avLst/>
          </a:prstGeom>
          <a:noFill/>
          <a:ln/>
        </p:spPr>
        <p:txBody>
          <a:bodyPr wrap="square" lIns="0" tIns="0" rIns="0" bIns="0" rtlCol="0" anchor="ctr"/>
          <a:lstStyle/>
          <a:p>
            <a:pPr marL="342900" indent="-342900">
              <a:lnSpc>
                <a:spcPts val="1700"/>
              </a:lnSpc>
              <a:spcAft>
                <a:spcPts val="600"/>
              </a:spcAft>
              <a:buSzPct val="100000"/>
              <a:buChar char="•"/>
            </a:pPr>
            <a:r>
              <a:rPr lang="en-US" sz="1250" dirty="0">
                <a:solidFill>
                  <a:srgbClr val="241C15"/>
                </a:solidFill>
                <a:latin typeface="Calibri" pitchFamily="34" charset="0"/>
                <a:ea typeface="Calibri" pitchFamily="34" charset="-122"/>
                <a:cs typeface="Calibri" pitchFamily="34" charset="-120"/>
              </a:rPr>
              <a:t>Pause, skip, change and cancel a meal</a:t>
            </a:r>
            <a:endParaRPr lang="en-US" sz="1250" dirty="0"/>
          </a:p>
          <a:p>
            <a:pPr marL="342900" indent="-342900">
              <a:lnSpc>
                <a:spcPts val="1700"/>
              </a:lnSpc>
              <a:spcAft>
                <a:spcPts val="600"/>
              </a:spcAft>
              <a:buSzPct val="100000"/>
              <a:buChar char="•"/>
            </a:pPr>
            <a:r>
              <a:rPr lang="en-US" sz="1250" dirty="0">
                <a:solidFill>
                  <a:srgbClr val="241C15"/>
                </a:solidFill>
                <a:latin typeface="Calibri" pitchFamily="34" charset="0"/>
                <a:ea typeface="Calibri" pitchFamily="34" charset="-122"/>
                <a:cs typeface="Calibri" pitchFamily="34" charset="-120"/>
              </a:rPr>
              <a:t>3-day, 7-day and month-long plan lengths</a:t>
            </a:r>
            <a:endParaRPr lang="en-US" sz="1250" dirty="0"/>
          </a:p>
          <a:p>
            <a:pPr marL="342900" indent="-342900">
              <a:lnSpc>
                <a:spcPts val="1700"/>
              </a:lnSpc>
              <a:spcAft>
                <a:spcPts val="600"/>
              </a:spcAft>
              <a:buSzPct val="100000"/>
              <a:buChar char="•"/>
            </a:pPr>
            <a:r>
              <a:rPr lang="en-US" sz="1250" dirty="0">
                <a:solidFill>
                  <a:srgbClr val="241C15"/>
                </a:solidFill>
                <a:latin typeface="Calibri" pitchFamily="34" charset="0"/>
                <a:ea typeface="Calibri" pitchFamily="34" charset="-122"/>
                <a:cs typeface="Calibri" pitchFamily="34" charset="-120"/>
              </a:rPr>
              <a:t>Daily-changing home-style menus, veg and non-veg</a:t>
            </a:r>
            <a:endParaRPr lang="en-US" sz="1250" dirty="0"/>
          </a:p>
          <a:p>
            <a:pPr marL="342900" indent="-342900">
              <a:lnSpc>
                <a:spcPts val="1700"/>
              </a:lnSpc>
              <a:spcAft>
                <a:spcPts val="600"/>
              </a:spcAft>
              <a:buSzPct val="100000"/>
              <a:buChar char="•"/>
            </a:pPr>
            <a:r>
              <a:rPr lang="en-US" sz="1250" dirty="0">
                <a:solidFill>
                  <a:srgbClr val="241C15"/>
                </a:solidFill>
                <a:latin typeface="Calibri" pitchFamily="34" charset="0"/>
                <a:ea typeface="Calibri" pitchFamily="34" charset="-122"/>
                <a:cs typeface="Calibri" pitchFamily="34" charset="-120"/>
              </a:rPr>
              <a:t>Vendor hygiene and quality checklists</a:t>
            </a:r>
            <a:endParaRPr lang="en-US" sz="1250" dirty="0"/>
          </a:p>
          <a:p>
            <a:pPr marL="342900" indent="-342900">
              <a:lnSpc>
                <a:spcPts val="1700"/>
              </a:lnSpc>
              <a:spcAft>
                <a:spcPts val="600"/>
              </a:spcAft>
              <a:buSzPct val="100000"/>
              <a:buChar char="•"/>
            </a:pPr>
            <a:r>
              <a:rPr lang="en-US" sz="1250" dirty="0">
                <a:solidFill>
                  <a:srgbClr val="241C15"/>
                </a:solidFill>
                <a:latin typeface="Calibri" pitchFamily="34" charset="0"/>
                <a:ea typeface="Calibri" pitchFamily="34" charset="-122"/>
                <a:cs typeface="Calibri" pitchFamily="34" charset="-120"/>
              </a:rPr>
              <a:t>Calorie and macro-tracked meals (health players)</a:t>
            </a:r>
            <a:endParaRPr lang="en-US" sz="1250" dirty="0"/>
          </a:p>
        </p:txBody>
      </p:sp>
      <p:sp>
        <p:nvSpPr>
          <p:cNvPr id="7" name="Shape 5"/>
          <p:cNvSpPr/>
          <p:nvPr/>
        </p:nvSpPr>
        <p:spPr>
          <a:xfrm>
            <a:off x="6199632" y="1463040"/>
            <a:ext cx="5431536" cy="2880360"/>
          </a:xfrm>
          <a:prstGeom prst="roundRect">
            <a:avLst>
              <a:gd name="adj" fmla="val 2540"/>
            </a:avLst>
          </a:prstGeom>
          <a:solidFill>
            <a:srgbClr val="2B2118"/>
          </a:solidFill>
          <a:ln w="12700">
            <a:solidFill>
              <a:srgbClr val="2B2118"/>
            </a:solidFill>
            <a:prstDash val="solid"/>
          </a:ln>
        </p:spPr>
      </p:sp>
      <p:sp>
        <p:nvSpPr>
          <p:cNvPr id="8" name="Text 6"/>
          <p:cNvSpPr txBox="1"/>
          <p:nvPr/>
        </p:nvSpPr>
        <p:spPr>
          <a:xfrm>
            <a:off x="6492240" y="1691640"/>
            <a:ext cx="4754880" cy="320040"/>
          </a:xfrm>
          <a:prstGeom prst="rect">
            <a:avLst/>
          </a:prstGeom>
          <a:noFill/>
          <a:ln/>
        </p:spPr>
        <p:txBody>
          <a:bodyPr wrap="square" lIns="0" tIns="0" rIns="0" bIns="0" rtlCol="0" anchor="ctr"/>
          <a:lstStyle/>
          <a:p>
            <a:pPr indent="0" marL="0">
              <a:buNone/>
            </a:pPr>
            <a:r>
              <a:rPr lang="en-US" sz="1600" b="1" dirty="0">
                <a:solidFill>
                  <a:srgbClr val="D98C3F"/>
                </a:solidFill>
                <a:latin typeface="Cambria" pitchFamily="34" charset="0"/>
                <a:ea typeface="Cambria" pitchFamily="34" charset="-122"/>
                <a:cs typeface="Cambria" pitchFamily="34" charset="-120"/>
              </a:rPr>
              <a:t>Where I would not compete</a:t>
            </a:r>
            <a:endParaRPr lang="en-US" sz="1600" dirty="0"/>
          </a:p>
        </p:txBody>
      </p:sp>
      <p:sp>
        <p:nvSpPr>
          <p:cNvPr id="9" name="Text 7"/>
          <p:cNvSpPr txBox="1"/>
          <p:nvPr/>
        </p:nvSpPr>
        <p:spPr>
          <a:xfrm>
            <a:off x="6492240" y="2121408"/>
            <a:ext cx="4828032" cy="1051560"/>
          </a:xfrm>
          <a:prstGeom prst="rect">
            <a:avLst/>
          </a:prstGeom>
          <a:noFill/>
          <a:ln/>
        </p:spPr>
        <p:txBody>
          <a:bodyPr wrap="square" lIns="0" tIns="0" rIns="0" bIns="0" rtlCol="0" anchor="ctr"/>
          <a:lstStyle/>
          <a:p>
            <a:pPr indent="0" marL="0">
              <a:lnSpc>
                <a:spcPts val="1700"/>
              </a:lnSpc>
              <a:buNone/>
            </a:pPr>
            <a:r>
              <a:rPr lang="en-US" sz="1250" dirty="0">
                <a:solidFill>
                  <a:srgbClr val="D8CFC4"/>
                </a:solidFill>
                <a:latin typeface="Calibri" pitchFamily="34" charset="0"/>
                <a:ea typeface="Calibri" pitchFamily="34" charset="-122"/>
                <a:cs typeface="Calibri" pitchFamily="34" charset="-120"/>
              </a:rPr>
              <a:t>Price and “home-style” positioning. That is a margin war against two players with deeper pockets and a restaurant-delivery duopoly behind them. Winning there costs more than it returns.</a:t>
            </a:r>
            <a:endParaRPr lang="en-US" sz="1250" dirty="0"/>
          </a:p>
        </p:txBody>
      </p:sp>
      <p:sp>
        <p:nvSpPr>
          <p:cNvPr id="10" name="Shape 8"/>
          <p:cNvSpPr/>
          <p:nvPr/>
        </p:nvSpPr>
        <p:spPr>
          <a:xfrm>
            <a:off x="6492240" y="3246120"/>
            <a:ext cx="4800600" cy="0"/>
          </a:xfrm>
          <a:prstGeom prst="line">
            <a:avLst/>
          </a:prstGeom>
          <a:noFill/>
          <a:ln w="12700">
            <a:solidFill>
              <a:srgbClr val="5A4E42"/>
            </a:solidFill>
            <a:prstDash val="solid"/>
          </a:ln>
        </p:spPr>
      </p:sp>
      <p:sp>
        <p:nvSpPr>
          <p:cNvPr id="11" name="Text 9"/>
          <p:cNvSpPr txBox="1"/>
          <p:nvPr/>
        </p:nvSpPr>
        <p:spPr>
          <a:xfrm>
            <a:off x="6492240" y="3383280"/>
            <a:ext cx="4754880" cy="274320"/>
          </a:xfrm>
          <a:prstGeom prst="rect">
            <a:avLst/>
          </a:prstGeom>
          <a:noFill/>
          <a:ln/>
        </p:spPr>
        <p:txBody>
          <a:bodyPr wrap="square" lIns="0" tIns="0" rIns="0" bIns="0" rtlCol="0" anchor="ctr"/>
          <a:lstStyle/>
          <a:p>
            <a:pPr indent="0" marL="0">
              <a:buNone/>
            </a:pPr>
            <a:r>
              <a:rPr lang="en-US" sz="1100" b="1" spc="120" kern="0" dirty="0">
                <a:solidFill>
                  <a:srgbClr val="D98C3F"/>
                </a:solidFill>
                <a:latin typeface="Calibri" pitchFamily="34" charset="0"/>
                <a:ea typeface="Calibri" pitchFamily="34" charset="-122"/>
                <a:cs typeface="Calibri" pitchFamily="34" charset="-120"/>
              </a:rPr>
              <a:t>A different axis</a:t>
            </a:r>
            <a:endParaRPr lang="en-US" sz="1100" dirty="0"/>
          </a:p>
        </p:txBody>
      </p:sp>
      <p:sp>
        <p:nvSpPr>
          <p:cNvPr id="12" name="Text 10"/>
          <p:cNvSpPr txBox="1"/>
          <p:nvPr/>
        </p:nvSpPr>
        <p:spPr>
          <a:xfrm>
            <a:off x="6492240" y="3675888"/>
            <a:ext cx="4828032" cy="548640"/>
          </a:xfrm>
          <a:prstGeom prst="rect">
            <a:avLst/>
          </a:prstGeom>
          <a:noFill/>
          <a:ln/>
        </p:spPr>
        <p:txBody>
          <a:bodyPr wrap="square" lIns="0" tIns="0" rIns="0" bIns="0" rtlCol="0" anchor="ctr"/>
          <a:lstStyle/>
          <a:p>
            <a:pPr indent="0" marL="0">
              <a:lnSpc>
                <a:spcPts val="1900"/>
              </a:lnSpc>
              <a:buNone/>
            </a:pPr>
            <a:r>
              <a:rPr lang="en-US" sz="1400" b="1" dirty="0">
                <a:solidFill>
                  <a:srgbClr val="FFFFFF"/>
                </a:solidFill>
                <a:latin typeface="Cambria" pitchFamily="34" charset="0"/>
                <a:ea typeface="Cambria" pitchFamily="34" charset="-122"/>
                <a:cs typeface="Cambria" pitchFamily="34" charset="-120"/>
              </a:rPr>
              <a:t>Compete on flexibility economics and personalisation — not on being 10 rupees cheaper.</a:t>
            </a:r>
            <a:endParaRPr lang="en-US" sz="1400" dirty="0"/>
          </a:p>
        </p:txBody>
      </p:sp>
      <p:sp>
        <p:nvSpPr>
          <p:cNvPr id="13" name="Shape 11"/>
          <p:cNvSpPr/>
          <p:nvPr/>
        </p:nvSpPr>
        <p:spPr>
          <a:xfrm>
            <a:off x="566928" y="4572000"/>
            <a:ext cx="11064240" cy="1234440"/>
          </a:xfrm>
          <a:prstGeom prst="roundRect">
            <a:avLst>
              <a:gd name="adj" fmla="val 5926"/>
            </a:avLst>
          </a:prstGeom>
          <a:solidFill>
            <a:srgbClr val="FFFFFF"/>
          </a:solidFill>
          <a:ln w="12700">
            <a:solidFill>
              <a:srgbClr val="FFFFFF"/>
            </a:solidFill>
            <a:prstDash val="solid"/>
          </a:ln>
        </p:spPr>
      </p:sp>
      <p:sp>
        <p:nvSpPr>
          <p:cNvPr id="14" name="Text 12"/>
          <p:cNvSpPr txBox="1"/>
          <p:nvPr/>
        </p:nvSpPr>
        <p:spPr>
          <a:xfrm>
            <a:off x="868680" y="4754880"/>
            <a:ext cx="3657600" cy="274320"/>
          </a:xfrm>
          <a:prstGeom prst="rect">
            <a:avLst/>
          </a:prstGeom>
          <a:noFill/>
          <a:ln/>
        </p:spPr>
        <p:txBody>
          <a:bodyPr wrap="square" lIns="0" tIns="0" rIns="0" bIns="0" rtlCol="0" anchor="ctr"/>
          <a:lstStyle/>
          <a:p>
            <a:pPr indent="0" marL="0">
              <a:buNone/>
            </a:pPr>
            <a:r>
              <a:rPr lang="en-US" sz="1100" b="1" spc="130" kern="0" dirty="0">
                <a:solidFill>
                  <a:srgbClr val="B85042"/>
                </a:solidFill>
                <a:latin typeface="Calibri" pitchFamily="34" charset="0"/>
                <a:ea typeface="Calibri" pitchFamily="34" charset="-122"/>
                <a:cs typeface="Calibri" pitchFamily="34" charset="-120"/>
              </a:rPr>
              <a:t>The gap nobody has closed</a:t>
            </a:r>
            <a:endParaRPr lang="en-US" sz="1100" dirty="0"/>
          </a:p>
        </p:txBody>
      </p:sp>
      <p:sp>
        <p:nvSpPr>
          <p:cNvPr id="15" name="Text 13"/>
          <p:cNvSpPr txBox="1"/>
          <p:nvPr/>
        </p:nvSpPr>
        <p:spPr>
          <a:xfrm>
            <a:off x="868680" y="5047488"/>
            <a:ext cx="10424160" cy="640080"/>
          </a:xfrm>
          <a:prstGeom prst="rect">
            <a:avLst/>
          </a:prstGeom>
          <a:noFill/>
          <a:ln/>
        </p:spPr>
        <p:txBody>
          <a:bodyPr wrap="square" lIns="0" tIns="0" rIns="0" bIns="0" rtlCol="0" anchor="ctr"/>
          <a:lstStyle/>
          <a:p>
            <a:pPr indent="0" marL="0">
              <a:lnSpc>
                <a:spcPts val="1800"/>
              </a:lnSpc>
              <a:buNone/>
            </a:pPr>
            <a:r>
              <a:rPr lang="en-US" sz="1300" dirty="0">
                <a:solidFill>
                  <a:srgbClr val="241C15"/>
                </a:solidFill>
                <a:latin typeface="Calibri" pitchFamily="34" charset="0"/>
                <a:ea typeface="Calibri" pitchFamily="34" charset="-122"/>
                <a:cs typeface="Calibri" pitchFamily="34" charset="-120"/>
              </a:rPr>
              <a:t>Every player still sells a calendar. Buy Monday to Friday, then fight the product when your week changes. Nobody has decoupled “I bought meals” from “I must eat them on these specific days.”</a:t>
            </a:r>
            <a:endParaRPr lang="en-US" sz="1300" dirty="0"/>
          </a:p>
        </p:txBody>
      </p:sp>
      <p:sp>
        <p:nvSpPr>
          <p:cNvPr id="16" name="Text 14"/>
          <p:cNvSpPr txBox="1"/>
          <p:nvPr/>
        </p:nvSpPr>
        <p:spPr>
          <a:xfrm>
            <a:off x="566928" y="6400800"/>
            <a:ext cx="11064240" cy="256032"/>
          </a:xfrm>
          <a:prstGeom prst="rect">
            <a:avLst/>
          </a:prstGeom>
          <a:noFill/>
          <a:ln/>
        </p:spPr>
        <p:txBody>
          <a:bodyPr wrap="square" lIns="0" tIns="0" rIns="0" bIns="0" rtlCol="0" anchor="ctr"/>
          <a:lstStyle/>
          <a:p>
            <a:pPr indent="0" marL="0">
              <a:buNone/>
            </a:pPr>
            <a:r>
              <a:rPr lang="en-US" sz="900" i="1" dirty="0">
                <a:solidFill>
                  <a:srgbClr val="6B6157"/>
                </a:solidFill>
                <a:latin typeface="Calibri" pitchFamily="34" charset="0"/>
                <a:ea typeface="Calibri" pitchFamily="34" charset="-122"/>
                <a:cs typeface="Calibri" pitchFamily="34" charset="-120"/>
              </a:rPr>
              <a:t>Based on publicly reported feature sets. Would validate against live competitor apps before finalising.</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B2118"/>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D98C3F"/>
                </a:solidFill>
                <a:latin typeface="Calibri" pitchFamily="34" charset="0"/>
                <a:ea typeface="Calibri" pitchFamily="34" charset="-122"/>
                <a:cs typeface="Calibri" pitchFamily="34" charset="-120"/>
              </a:rPr>
              <a:t>THE CORE IDEA</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FFFFFF"/>
                </a:solidFill>
                <a:latin typeface="Cambria" pitchFamily="34" charset="0"/>
                <a:ea typeface="Cambria" pitchFamily="34" charset="-122"/>
                <a:cs typeface="Cambria" pitchFamily="34" charset="-120"/>
              </a:rPr>
              <a:t>Sell meals, not days</a:t>
            </a:r>
            <a:endParaRPr lang="en-US" sz="3200" dirty="0"/>
          </a:p>
        </p:txBody>
      </p:sp>
      <p:sp>
        <p:nvSpPr>
          <p:cNvPr id="4" name="Text 2"/>
          <p:cNvSpPr txBox="1"/>
          <p:nvPr/>
        </p:nvSpPr>
        <p:spPr>
          <a:xfrm>
            <a:off x="566928" y="1353312"/>
            <a:ext cx="6583680" cy="914400"/>
          </a:xfrm>
          <a:prstGeom prst="rect">
            <a:avLst/>
          </a:prstGeom>
          <a:noFill/>
          <a:ln/>
        </p:spPr>
        <p:txBody>
          <a:bodyPr wrap="square" lIns="0" tIns="0" rIns="0" bIns="0" rtlCol="0" anchor="ctr"/>
          <a:lstStyle/>
          <a:p>
            <a:pPr indent="0" marL="0">
              <a:lnSpc>
                <a:spcPts val="2200"/>
              </a:lnSpc>
              <a:buNone/>
            </a:pPr>
            <a:r>
              <a:rPr lang="en-US" sz="1500" dirty="0">
                <a:solidFill>
                  <a:srgbClr val="D8CFC4"/>
                </a:solidFill>
                <a:latin typeface="Calibri" pitchFamily="34" charset="0"/>
                <a:ea typeface="Calibri" pitchFamily="34" charset="-122"/>
                <a:cs typeface="Calibri" pitchFamily="34" charset="-120"/>
              </a:rPr>
              <a:t>Replace the fixed calendar subscription with a meal credit wallet. Buy 20 meals, use them across 60 days, on whatever days the user actually wants them.</a:t>
            </a:r>
            <a:endParaRPr lang="en-US" sz="1500" dirty="0"/>
          </a:p>
        </p:txBody>
      </p:sp>
      <p:sp>
        <p:nvSpPr>
          <p:cNvPr id="5" name="Shape 3"/>
          <p:cNvSpPr/>
          <p:nvPr/>
        </p:nvSpPr>
        <p:spPr>
          <a:xfrm>
            <a:off x="566928" y="2468880"/>
            <a:ext cx="6583680" cy="1051560"/>
          </a:xfrm>
          <a:prstGeom prst="roundRect">
            <a:avLst>
              <a:gd name="adj" fmla="val 6957"/>
            </a:avLst>
          </a:prstGeom>
          <a:solidFill>
            <a:srgbClr val="3A2E23"/>
          </a:solidFill>
          <a:ln w="12700">
            <a:solidFill>
              <a:srgbClr val="3A2E23"/>
            </a:solidFill>
            <a:prstDash val="solid"/>
          </a:ln>
        </p:spPr>
      </p:sp>
      <p:sp>
        <p:nvSpPr>
          <p:cNvPr id="6" name="Shape 4"/>
          <p:cNvSpPr/>
          <p:nvPr/>
        </p:nvSpPr>
        <p:spPr>
          <a:xfrm>
            <a:off x="868680" y="2798064"/>
            <a:ext cx="365760" cy="365760"/>
          </a:xfrm>
          <a:prstGeom prst="ellipse">
            <a:avLst/>
          </a:prstGeom>
          <a:solidFill>
            <a:srgbClr val="D98C3F"/>
          </a:solidFill>
          <a:ln w="12700">
            <a:solidFill>
              <a:srgbClr val="D98C3F"/>
            </a:solidFill>
            <a:prstDash val="solid"/>
          </a:ln>
        </p:spPr>
      </p:sp>
      <p:sp>
        <p:nvSpPr>
          <p:cNvPr id="7" name="Text 5"/>
          <p:cNvSpPr txBox="1"/>
          <p:nvPr/>
        </p:nvSpPr>
        <p:spPr>
          <a:xfrm>
            <a:off x="868680" y="2798064"/>
            <a:ext cx="365760" cy="365760"/>
          </a:xfrm>
          <a:prstGeom prst="rect">
            <a:avLst/>
          </a:prstGeom>
          <a:noFill/>
          <a:ln/>
        </p:spPr>
        <p:txBody>
          <a:bodyPr wrap="square" lIns="0" tIns="0" rIns="0" bIns="0" rtlCol="0" anchor="ctr"/>
          <a:lstStyle/>
          <a:p>
            <a:pPr algn="ctr" indent="0" marL="0">
              <a:buNone/>
            </a:pPr>
            <a:r>
              <a:rPr lang="en-US" sz="1300" b="1" dirty="0">
                <a:solidFill>
                  <a:srgbClr val="2B2118"/>
                </a:solidFill>
                <a:latin typeface="Calibri" pitchFamily="34" charset="0"/>
                <a:ea typeface="Calibri" pitchFamily="34" charset="-122"/>
                <a:cs typeface="Calibri" pitchFamily="34" charset="-120"/>
              </a:rPr>
              <a:t>1</a:t>
            </a:r>
            <a:endParaRPr lang="en-US" sz="1300" dirty="0"/>
          </a:p>
        </p:txBody>
      </p:sp>
      <p:sp>
        <p:nvSpPr>
          <p:cNvPr id="8" name="Text 6"/>
          <p:cNvSpPr txBox="1"/>
          <p:nvPr/>
        </p:nvSpPr>
        <p:spPr>
          <a:xfrm>
            <a:off x="1417320" y="2633472"/>
            <a:ext cx="5486400" cy="292608"/>
          </a:xfrm>
          <a:prstGeom prst="rect">
            <a:avLst/>
          </a:prstGeom>
          <a:noFill/>
          <a:ln/>
        </p:spPr>
        <p:txBody>
          <a:bodyPr wrap="square" lIns="0" tIns="0" rIns="0" bIns="0" rtlCol="0" anchor="ctr"/>
          <a:lstStyle/>
          <a:p>
            <a:pPr indent="0" marL="0">
              <a:buNone/>
            </a:pPr>
            <a:r>
              <a:rPr lang="en-US" sz="1450" b="1" dirty="0">
                <a:solidFill>
                  <a:srgbClr val="FFFFFF"/>
                </a:solidFill>
                <a:latin typeface="Cambria" pitchFamily="34" charset="0"/>
                <a:ea typeface="Cambria" pitchFamily="34" charset="-122"/>
                <a:cs typeface="Cambria" pitchFamily="34" charset="-120"/>
              </a:rPr>
              <a:t>Kills the commitment barrier</a:t>
            </a:r>
            <a:endParaRPr lang="en-US" sz="1450" dirty="0"/>
          </a:p>
        </p:txBody>
      </p:sp>
      <p:sp>
        <p:nvSpPr>
          <p:cNvPr id="9" name="Text 7"/>
          <p:cNvSpPr txBox="1"/>
          <p:nvPr/>
        </p:nvSpPr>
        <p:spPr>
          <a:xfrm>
            <a:off x="1417320" y="2953512"/>
            <a:ext cx="5532120" cy="502920"/>
          </a:xfrm>
          <a:prstGeom prst="rect">
            <a:avLst/>
          </a:prstGeom>
          <a:noFill/>
          <a:ln/>
        </p:spPr>
        <p:txBody>
          <a:bodyPr wrap="square" lIns="0" tIns="0" rIns="0" bIns="0" rtlCol="0" anchor="ctr"/>
          <a:lstStyle/>
          <a:p>
            <a:pPr indent="0" marL="0">
              <a:lnSpc>
                <a:spcPts val="1500"/>
              </a:lnSpc>
              <a:buNone/>
            </a:pPr>
            <a:r>
              <a:rPr lang="en-US" sz="1150" dirty="0">
                <a:solidFill>
                  <a:srgbClr val="B8ACA0"/>
                </a:solidFill>
                <a:latin typeface="Calibri" pitchFamily="34" charset="0"/>
                <a:ea typeface="Calibri" pitchFamily="34" charset="-122"/>
                <a:cs typeface="Calibri" pitchFamily="34" charset="-120"/>
              </a:rPr>
              <a:t>Credits do not expire on a rigid calendar, so an unused day is not a wasted payment. The perceived downside of committing drops sharply.</a:t>
            </a:r>
            <a:endParaRPr lang="en-US" sz="1150" dirty="0"/>
          </a:p>
        </p:txBody>
      </p:sp>
      <p:sp>
        <p:nvSpPr>
          <p:cNvPr id="10" name="Shape 8"/>
          <p:cNvSpPr/>
          <p:nvPr/>
        </p:nvSpPr>
        <p:spPr>
          <a:xfrm>
            <a:off x="566928" y="3611880"/>
            <a:ext cx="6583680" cy="1051560"/>
          </a:xfrm>
          <a:prstGeom prst="roundRect">
            <a:avLst>
              <a:gd name="adj" fmla="val 6957"/>
            </a:avLst>
          </a:prstGeom>
          <a:solidFill>
            <a:srgbClr val="3A2E23"/>
          </a:solidFill>
          <a:ln w="12700">
            <a:solidFill>
              <a:srgbClr val="3A2E23"/>
            </a:solidFill>
            <a:prstDash val="solid"/>
          </a:ln>
        </p:spPr>
      </p:sp>
      <p:sp>
        <p:nvSpPr>
          <p:cNvPr id="11" name="Shape 9"/>
          <p:cNvSpPr/>
          <p:nvPr/>
        </p:nvSpPr>
        <p:spPr>
          <a:xfrm>
            <a:off x="868680" y="3941064"/>
            <a:ext cx="365760" cy="365760"/>
          </a:xfrm>
          <a:prstGeom prst="ellipse">
            <a:avLst/>
          </a:prstGeom>
          <a:solidFill>
            <a:srgbClr val="D98C3F"/>
          </a:solidFill>
          <a:ln w="12700">
            <a:solidFill>
              <a:srgbClr val="D98C3F"/>
            </a:solidFill>
            <a:prstDash val="solid"/>
          </a:ln>
        </p:spPr>
      </p:sp>
      <p:sp>
        <p:nvSpPr>
          <p:cNvPr id="12" name="Text 10"/>
          <p:cNvSpPr txBox="1"/>
          <p:nvPr/>
        </p:nvSpPr>
        <p:spPr>
          <a:xfrm>
            <a:off x="868680" y="3941064"/>
            <a:ext cx="365760" cy="365760"/>
          </a:xfrm>
          <a:prstGeom prst="rect">
            <a:avLst/>
          </a:prstGeom>
          <a:noFill/>
          <a:ln/>
        </p:spPr>
        <p:txBody>
          <a:bodyPr wrap="square" lIns="0" tIns="0" rIns="0" bIns="0" rtlCol="0" anchor="ctr"/>
          <a:lstStyle/>
          <a:p>
            <a:pPr algn="ctr" indent="0" marL="0">
              <a:buNone/>
            </a:pPr>
            <a:r>
              <a:rPr lang="en-US" sz="1300" b="1" dirty="0">
                <a:solidFill>
                  <a:srgbClr val="2B2118"/>
                </a:solidFill>
                <a:latin typeface="Calibri" pitchFamily="34" charset="0"/>
                <a:ea typeface="Calibri" pitchFamily="34" charset="-122"/>
                <a:cs typeface="Calibri" pitchFamily="34" charset="-120"/>
              </a:rPr>
              <a:t>2</a:t>
            </a:r>
            <a:endParaRPr lang="en-US" sz="1300" dirty="0"/>
          </a:p>
        </p:txBody>
      </p:sp>
      <p:sp>
        <p:nvSpPr>
          <p:cNvPr id="13" name="Text 11"/>
          <p:cNvSpPr txBox="1"/>
          <p:nvPr/>
        </p:nvSpPr>
        <p:spPr>
          <a:xfrm>
            <a:off x="1417320" y="3776472"/>
            <a:ext cx="5486400" cy="292608"/>
          </a:xfrm>
          <a:prstGeom prst="rect">
            <a:avLst/>
          </a:prstGeom>
          <a:noFill/>
          <a:ln/>
        </p:spPr>
        <p:txBody>
          <a:bodyPr wrap="square" lIns="0" tIns="0" rIns="0" bIns="0" rtlCol="0" anchor="ctr"/>
          <a:lstStyle/>
          <a:p>
            <a:pPr indent="0" marL="0">
              <a:buNone/>
            </a:pPr>
            <a:r>
              <a:rPr lang="en-US" sz="1450" b="1" dirty="0">
                <a:solidFill>
                  <a:srgbClr val="FFFFFF"/>
                </a:solidFill>
                <a:latin typeface="Cambria" pitchFamily="34" charset="0"/>
                <a:ea typeface="Cambria" pitchFamily="34" charset="-122"/>
                <a:cs typeface="Cambria" pitchFamily="34" charset="-120"/>
              </a:rPr>
              <a:t>Removes the schedule fight</a:t>
            </a:r>
            <a:endParaRPr lang="en-US" sz="1450" dirty="0"/>
          </a:p>
        </p:txBody>
      </p:sp>
      <p:sp>
        <p:nvSpPr>
          <p:cNvPr id="14" name="Text 12"/>
          <p:cNvSpPr txBox="1"/>
          <p:nvPr/>
        </p:nvSpPr>
        <p:spPr>
          <a:xfrm>
            <a:off x="1417320" y="4096512"/>
            <a:ext cx="5532120" cy="502920"/>
          </a:xfrm>
          <a:prstGeom prst="rect">
            <a:avLst/>
          </a:prstGeom>
          <a:noFill/>
          <a:ln/>
        </p:spPr>
        <p:txBody>
          <a:bodyPr wrap="square" lIns="0" tIns="0" rIns="0" bIns="0" rtlCol="0" anchor="ctr"/>
          <a:lstStyle/>
          <a:p>
            <a:pPr indent="0" marL="0">
              <a:lnSpc>
                <a:spcPts val="1500"/>
              </a:lnSpc>
              <a:buNone/>
            </a:pPr>
            <a:r>
              <a:rPr lang="en-US" sz="1150" dirty="0">
                <a:solidFill>
                  <a:srgbClr val="B8ACA0"/>
                </a:solidFill>
                <a:latin typeface="Calibri" pitchFamily="34" charset="0"/>
                <a:ea typeface="Calibri" pitchFamily="34" charset="-122"/>
                <a:cs typeface="Calibri" pitchFamily="34" charset="-120"/>
              </a:rPr>
              <a:t>Travelling Tuesday? Do not spend a credit. No pause flow, no cancellation, no resentment — the product simply waits.</a:t>
            </a:r>
            <a:endParaRPr lang="en-US" sz="1150" dirty="0"/>
          </a:p>
        </p:txBody>
      </p:sp>
      <p:sp>
        <p:nvSpPr>
          <p:cNvPr id="15" name="Shape 13"/>
          <p:cNvSpPr/>
          <p:nvPr/>
        </p:nvSpPr>
        <p:spPr>
          <a:xfrm>
            <a:off x="566928" y="4754880"/>
            <a:ext cx="6583680" cy="1051560"/>
          </a:xfrm>
          <a:prstGeom prst="roundRect">
            <a:avLst>
              <a:gd name="adj" fmla="val 6957"/>
            </a:avLst>
          </a:prstGeom>
          <a:solidFill>
            <a:srgbClr val="3A2E23"/>
          </a:solidFill>
          <a:ln w="12700">
            <a:solidFill>
              <a:srgbClr val="3A2E23"/>
            </a:solidFill>
            <a:prstDash val="solid"/>
          </a:ln>
        </p:spPr>
      </p:sp>
      <p:sp>
        <p:nvSpPr>
          <p:cNvPr id="16" name="Shape 14"/>
          <p:cNvSpPr/>
          <p:nvPr/>
        </p:nvSpPr>
        <p:spPr>
          <a:xfrm>
            <a:off x="868680" y="5084064"/>
            <a:ext cx="365760" cy="365760"/>
          </a:xfrm>
          <a:prstGeom prst="ellipse">
            <a:avLst/>
          </a:prstGeom>
          <a:solidFill>
            <a:srgbClr val="D98C3F"/>
          </a:solidFill>
          <a:ln w="12700">
            <a:solidFill>
              <a:srgbClr val="D98C3F"/>
            </a:solidFill>
            <a:prstDash val="solid"/>
          </a:ln>
        </p:spPr>
      </p:sp>
      <p:sp>
        <p:nvSpPr>
          <p:cNvPr id="17" name="Text 15"/>
          <p:cNvSpPr txBox="1"/>
          <p:nvPr/>
        </p:nvSpPr>
        <p:spPr>
          <a:xfrm>
            <a:off x="868680" y="5084064"/>
            <a:ext cx="365760" cy="365760"/>
          </a:xfrm>
          <a:prstGeom prst="rect">
            <a:avLst/>
          </a:prstGeom>
          <a:noFill/>
          <a:ln/>
        </p:spPr>
        <p:txBody>
          <a:bodyPr wrap="square" lIns="0" tIns="0" rIns="0" bIns="0" rtlCol="0" anchor="ctr"/>
          <a:lstStyle/>
          <a:p>
            <a:pPr algn="ctr" indent="0" marL="0">
              <a:buNone/>
            </a:pPr>
            <a:r>
              <a:rPr lang="en-US" sz="1300" b="1" dirty="0">
                <a:solidFill>
                  <a:srgbClr val="2B2118"/>
                </a:solidFill>
                <a:latin typeface="Calibri" pitchFamily="34" charset="0"/>
                <a:ea typeface="Calibri" pitchFamily="34" charset="-122"/>
                <a:cs typeface="Calibri" pitchFamily="34" charset="-120"/>
              </a:rPr>
              <a:t>3</a:t>
            </a:r>
            <a:endParaRPr lang="en-US" sz="1300" dirty="0"/>
          </a:p>
        </p:txBody>
      </p:sp>
      <p:sp>
        <p:nvSpPr>
          <p:cNvPr id="18" name="Text 16"/>
          <p:cNvSpPr txBox="1"/>
          <p:nvPr/>
        </p:nvSpPr>
        <p:spPr>
          <a:xfrm>
            <a:off x="1417320" y="4919472"/>
            <a:ext cx="5486400" cy="292608"/>
          </a:xfrm>
          <a:prstGeom prst="rect">
            <a:avLst/>
          </a:prstGeom>
          <a:noFill/>
          <a:ln/>
        </p:spPr>
        <p:txBody>
          <a:bodyPr wrap="square" lIns="0" tIns="0" rIns="0" bIns="0" rtlCol="0" anchor="ctr"/>
          <a:lstStyle/>
          <a:p>
            <a:pPr indent="0" marL="0">
              <a:buNone/>
            </a:pPr>
            <a:r>
              <a:rPr lang="en-US" sz="1450" b="1" dirty="0">
                <a:solidFill>
                  <a:srgbClr val="FFFFFF"/>
                </a:solidFill>
                <a:latin typeface="Cambria" pitchFamily="34" charset="0"/>
                <a:ea typeface="Cambria" pitchFamily="34" charset="-122"/>
                <a:cs typeface="Cambria" pitchFamily="34" charset="-120"/>
              </a:rPr>
              <a:t>Protects the forecast</a:t>
            </a:r>
            <a:endParaRPr lang="en-US" sz="1450" dirty="0"/>
          </a:p>
        </p:txBody>
      </p:sp>
      <p:sp>
        <p:nvSpPr>
          <p:cNvPr id="19" name="Text 17"/>
          <p:cNvSpPr txBox="1"/>
          <p:nvPr/>
        </p:nvSpPr>
        <p:spPr>
          <a:xfrm>
            <a:off x="1417320" y="5239512"/>
            <a:ext cx="5532120" cy="502920"/>
          </a:xfrm>
          <a:prstGeom prst="rect">
            <a:avLst/>
          </a:prstGeom>
          <a:noFill/>
          <a:ln/>
        </p:spPr>
        <p:txBody>
          <a:bodyPr wrap="square" lIns="0" tIns="0" rIns="0" bIns="0" rtlCol="0" anchor="ctr"/>
          <a:lstStyle/>
          <a:p>
            <a:pPr indent="0" marL="0">
              <a:lnSpc>
                <a:spcPts val="1500"/>
              </a:lnSpc>
              <a:buNone/>
            </a:pPr>
            <a:r>
              <a:rPr lang="en-US" sz="1150" dirty="0">
                <a:solidFill>
                  <a:srgbClr val="B8ACA0"/>
                </a:solidFill>
                <a:latin typeface="Calibri" pitchFamily="34" charset="0"/>
                <a:ea typeface="Calibri" pitchFamily="34" charset="-122"/>
                <a:cs typeface="Calibri" pitchFamily="34" charset="-120"/>
              </a:rPr>
              <a:t>Credits are still committed revenue and users schedule ahead within the window. The kitchen keeps a usable demand signal.</a:t>
            </a:r>
            <a:endParaRPr lang="en-US" sz="1150" dirty="0"/>
          </a:p>
        </p:txBody>
      </p:sp>
      <p:sp>
        <p:nvSpPr>
          <p:cNvPr id="20" name="Shape 18"/>
          <p:cNvSpPr/>
          <p:nvPr/>
        </p:nvSpPr>
        <p:spPr>
          <a:xfrm>
            <a:off x="7406640" y="1353312"/>
            <a:ext cx="4206240" cy="4206240"/>
          </a:xfrm>
          <a:prstGeom prst="roundRect">
            <a:avLst>
              <a:gd name="adj" fmla="val 1739"/>
            </a:avLst>
          </a:prstGeom>
          <a:solidFill>
            <a:srgbClr val="B85042"/>
          </a:solidFill>
          <a:ln w="12700">
            <a:solidFill>
              <a:srgbClr val="B85042"/>
            </a:solidFill>
            <a:prstDash val="solid"/>
          </a:ln>
        </p:spPr>
      </p:sp>
      <p:sp>
        <p:nvSpPr>
          <p:cNvPr id="21" name="Text 19"/>
          <p:cNvSpPr txBox="1"/>
          <p:nvPr/>
        </p:nvSpPr>
        <p:spPr>
          <a:xfrm>
            <a:off x="7726680" y="1627632"/>
            <a:ext cx="3566160" cy="292608"/>
          </a:xfrm>
          <a:prstGeom prst="rect">
            <a:avLst/>
          </a:prstGeom>
          <a:noFill/>
          <a:ln/>
        </p:spPr>
        <p:txBody>
          <a:bodyPr wrap="square" lIns="0" tIns="0" rIns="0" bIns="0" rtlCol="0" anchor="ctr"/>
          <a:lstStyle/>
          <a:p>
            <a:pPr indent="0" marL="0">
              <a:buNone/>
            </a:pPr>
            <a:r>
              <a:rPr lang="en-US" sz="1100" b="1" spc="120" kern="0" dirty="0">
                <a:solidFill>
                  <a:srgbClr val="FFE0D8"/>
                </a:solidFill>
                <a:latin typeface="Calibri" pitchFamily="34" charset="0"/>
                <a:ea typeface="Calibri" pitchFamily="34" charset="-122"/>
                <a:cs typeface="Calibri" pitchFamily="34" charset="-120"/>
              </a:rPr>
              <a:t>The trade-off I am accepting</a:t>
            </a:r>
            <a:endParaRPr lang="en-US" sz="1100" dirty="0"/>
          </a:p>
        </p:txBody>
      </p:sp>
      <p:sp>
        <p:nvSpPr>
          <p:cNvPr id="22" name="Text 20"/>
          <p:cNvSpPr txBox="1"/>
          <p:nvPr/>
        </p:nvSpPr>
        <p:spPr>
          <a:xfrm>
            <a:off x="7726680" y="1993392"/>
            <a:ext cx="3611880" cy="685800"/>
          </a:xfrm>
          <a:prstGeom prst="rect">
            <a:avLst/>
          </a:prstGeom>
          <a:noFill/>
          <a:ln/>
        </p:spPr>
        <p:txBody>
          <a:bodyPr wrap="square" lIns="0" tIns="0" rIns="0" bIns="0" rtlCol="0" anchor="ctr"/>
          <a:lstStyle/>
          <a:p>
            <a:pPr indent="0" marL="0">
              <a:lnSpc>
                <a:spcPts val="2000"/>
              </a:lnSpc>
              <a:buNone/>
            </a:pPr>
            <a:r>
              <a:rPr lang="en-US" sz="1500" b="1" dirty="0">
                <a:solidFill>
                  <a:srgbClr val="FFFFFF"/>
                </a:solidFill>
                <a:latin typeface="Cambria" pitchFamily="34" charset="0"/>
                <a:ea typeface="Cambria" pitchFamily="34" charset="-122"/>
                <a:cs typeface="Cambria" pitchFamily="34" charset="-120"/>
              </a:rPr>
              <a:t>Credits weaken the demand forecast compared with a fixed calendar plan.</a:t>
            </a:r>
            <a:endParaRPr lang="en-US" sz="1500" dirty="0"/>
          </a:p>
        </p:txBody>
      </p:sp>
      <p:sp>
        <p:nvSpPr>
          <p:cNvPr id="23" name="Text 21"/>
          <p:cNvSpPr txBox="1"/>
          <p:nvPr/>
        </p:nvSpPr>
        <p:spPr>
          <a:xfrm>
            <a:off x="7726680" y="2788920"/>
            <a:ext cx="3566160" cy="274320"/>
          </a:xfrm>
          <a:prstGeom prst="rect">
            <a:avLst/>
          </a:prstGeom>
          <a:noFill/>
          <a:ln/>
        </p:spPr>
        <p:txBody>
          <a:bodyPr wrap="square" lIns="0" tIns="0" rIns="0" bIns="0" rtlCol="0" anchor="ctr"/>
          <a:lstStyle/>
          <a:p>
            <a:pPr indent="0" marL="0">
              <a:buNone/>
            </a:pPr>
            <a:r>
              <a:rPr lang="en-US" sz="1100" b="1" spc="120" kern="0" dirty="0">
                <a:solidFill>
                  <a:srgbClr val="FFE0D8"/>
                </a:solidFill>
                <a:latin typeface="Calibri" pitchFamily="34" charset="0"/>
                <a:ea typeface="Calibri" pitchFamily="34" charset="-122"/>
                <a:cs typeface="Calibri" pitchFamily="34" charset="-120"/>
              </a:rPr>
              <a:t>Mitigations</a:t>
            </a:r>
            <a:endParaRPr lang="en-US" sz="1100" dirty="0"/>
          </a:p>
        </p:txBody>
      </p:sp>
      <p:sp>
        <p:nvSpPr>
          <p:cNvPr id="24" name="Text 22"/>
          <p:cNvSpPr txBox="1"/>
          <p:nvPr/>
        </p:nvSpPr>
        <p:spPr>
          <a:xfrm>
            <a:off x="7726680" y="3108960"/>
            <a:ext cx="3611880" cy="2194560"/>
          </a:xfrm>
          <a:prstGeom prst="rect">
            <a:avLst/>
          </a:prstGeom>
          <a:noFill/>
          <a:ln/>
        </p:spPr>
        <p:txBody>
          <a:bodyPr wrap="square" lIns="0" tIns="0" rIns="0" bIns="0" rtlCol="0" anchor="ctr"/>
          <a:lstStyle/>
          <a:p>
            <a:pPr marL="342900" indent="-342900">
              <a:lnSpc>
                <a:spcPts val="1500"/>
              </a:lnSpc>
              <a:spcAft>
                <a:spcPts val="500"/>
              </a:spcAft>
              <a:buSzPct val="100000"/>
              <a:buChar char="•"/>
            </a:pPr>
            <a:r>
              <a:rPr lang="en-US" sz="1150" dirty="0">
                <a:solidFill>
                  <a:srgbClr val="FFF0EC"/>
                </a:solidFill>
                <a:latin typeface="Calibri" pitchFamily="34" charset="0"/>
                <a:ea typeface="Calibri" pitchFamily="34" charset="-122"/>
                <a:cs typeface="Calibri" pitchFamily="34" charset="-120"/>
              </a:rPr>
              <a:t>Same-day cut-off times for scheduling and skipping</a:t>
            </a:r>
            <a:endParaRPr lang="en-US" sz="1150" dirty="0"/>
          </a:p>
          <a:p>
            <a:pPr marL="342900" indent="-342900">
              <a:lnSpc>
                <a:spcPts val="1500"/>
              </a:lnSpc>
              <a:spcAft>
                <a:spcPts val="500"/>
              </a:spcAft>
              <a:buSzPct val="100000"/>
              <a:buChar char="•"/>
            </a:pPr>
            <a:r>
              <a:rPr lang="en-US" sz="1150" dirty="0">
                <a:solidFill>
                  <a:srgbClr val="FFF0EC"/>
                </a:solidFill>
                <a:latin typeface="Calibri" pitchFamily="34" charset="0"/>
                <a:ea typeface="Calibri" pitchFamily="34" charset="-122"/>
                <a:cs typeface="Calibri" pitchFamily="34" charset="-120"/>
              </a:rPr>
              <a:t>Nudge users to plan a week ahead; reward it with a small credit bonus</a:t>
            </a:r>
            <a:endParaRPr lang="en-US" sz="1150" dirty="0"/>
          </a:p>
          <a:p>
            <a:pPr marL="342900" indent="-342900">
              <a:lnSpc>
                <a:spcPts val="1500"/>
              </a:lnSpc>
              <a:spcAft>
                <a:spcPts val="500"/>
              </a:spcAft>
              <a:buSzPct val="100000"/>
              <a:buChar char="•"/>
            </a:pPr>
            <a:r>
              <a:rPr lang="en-US" sz="1150" dirty="0">
                <a:solidFill>
                  <a:srgbClr val="FFF0EC"/>
                </a:solidFill>
                <a:latin typeface="Calibri" pitchFamily="34" charset="0"/>
                <a:ea typeface="Calibri" pitchFamily="34" charset="-122"/>
                <a:cs typeface="Calibri" pitchFamily="34" charset="-120"/>
              </a:rPr>
              <a:t>Cap unscheduled credits per window so demand cannot bunch unpredictably</a:t>
            </a:r>
            <a:endParaRPr lang="en-US" sz="1150" dirty="0"/>
          </a:p>
          <a:p>
            <a:pPr marL="342900" indent="-342900">
              <a:lnSpc>
                <a:spcPts val="1500"/>
              </a:lnSpc>
              <a:spcAft>
                <a:spcPts val="500"/>
              </a:spcAft>
              <a:buSzPct val="100000"/>
              <a:buChar char="•"/>
            </a:pPr>
            <a:r>
              <a:rPr lang="en-US" sz="1150" dirty="0">
                <a:solidFill>
                  <a:srgbClr val="FFF0EC"/>
                </a:solidFill>
                <a:latin typeface="Calibri" pitchFamily="34" charset="0"/>
                <a:ea typeface="Calibri" pitchFamily="34" charset="-122"/>
                <a:cs typeface="Calibri" pitchFamily="34" charset="-120"/>
              </a:rPr>
              <a:t>Kitchen capacity buffers on high-variance days</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THE FULL SOLUTION SET</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Four themes, mapped to the failure modes</a:t>
            </a:r>
            <a:endParaRPr lang="en-US" sz="3200" dirty="0"/>
          </a:p>
        </p:txBody>
      </p:sp>
      <p:sp>
        <p:nvSpPr>
          <p:cNvPr id="4" name="Shape 2"/>
          <p:cNvSpPr/>
          <p:nvPr/>
        </p:nvSpPr>
        <p:spPr>
          <a:xfrm>
            <a:off x="566928" y="1417320"/>
            <a:ext cx="2697480" cy="4160520"/>
          </a:xfrm>
          <a:prstGeom prst="roundRect">
            <a:avLst>
              <a:gd name="adj" fmla="val 2712"/>
            </a:avLst>
          </a:prstGeom>
          <a:solidFill>
            <a:srgbClr val="F3EFE6"/>
          </a:solidFill>
          <a:ln w="12700">
            <a:solidFill>
              <a:srgbClr val="F3EFE6"/>
            </a:solidFill>
            <a:prstDash val="solid"/>
          </a:ln>
        </p:spPr>
      </p:sp>
      <p:sp>
        <p:nvSpPr>
          <p:cNvPr id="5" name="Shape 3"/>
          <p:cNvSpPr/>
          <p:nvPr/>
        </p:nvSpPr>
        <p:spPr>
          <a:xfrm>
            <a:off x="841248" y="1691640"/>
            <a:ext cx="475488" cy="475488"/>
          </a:xfrm>
          <a:prstGeom prst="ellipse">
            <a:avLst/>
          </a:prstGeom>
          <a:solidFill>
            <a:srgbClr val="B85042"/>
          </a:solidFill>
          <a:ln w="12700">
            <a:solidFill>
              <a:srgbClr val="333333"/>
            </a:solidFill>
            <a:prstDash val="solid"/>
          </a:ln>
        </p:spPr>
      </p:sp>
      <p:sp>
        <p:nvSpPr>
          <p:cNvPr id="6" name="Text 4"/>
          <p:cNvSpPr txBox="1"/>
          <p:nvPr/>
        </p:nvSpPr>
        <p:spPr>
          <a:xfrm>
            <a:off x="841248" y="1691640"/>
            <a:ext cx="475488" cy="475488"/>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A</a:t>
            </a:r>
            <a:endParaRPr lang="en-US" sz="1700" dirty="0"/>
          </a:p>
        </p:txBody>
      </p:sp>
      <p:sp>
        <p:nvSpPr>
          <p:cNvPr id="7" name="Text 5"/>
          <p:cNvSpPr txBox="1"/>
          <p:nvPr/>
        </p:nvSpPr>
        <p:spPr>
          <a:xfrm>
            <a:off x="841248" y="2286000"/>
            <a:ext cx="2194560" cy="548640"/>
          </a:xfrm>
          <a:prstGeom prst="rect">
            <a:avLst/>
          </a:prstGeom>
          <a:noFill/>
          <a:ln/>
        </p:spPr>
        <p:txBody>
          <a:bodyPr wrap="square" lIns="0" tIns="0" rIns="0" bIns="0" rtlCol="0" anchor="ctr"/>
          <a:lstStyle/>
          <a:p>
            <a:pPr indent="0" marL="0">
              <a:lnSpc>
                <a:spcPts val="1900"/>
              </a:lnSpc>
              <a:buNone/>
            </a:pPr>
            <a:r>
              <a:rPr lang="en-US" sz="1600" b="1" dirty="0">
                <a:solidFill>
                  <a:srgbClr val="241C15"/>
                </a:solidFill>
                <a:latin typeface="Cambria" pitchFamily="34" charset="0"/>
                <a:ea typeface="Cambria" pitchFamily="34" charset="-122"/>
                <a:cs typeface="Cambria" pitchFamily="34" charset="-120"/>
              </a:rPr>
              <a:t>Lower the barrier</a:t>
            </a:r>
            <a:endParaRPr lang="en-US" sz="1600" dirty="0"/>
          </a:p>
        </p:txBody>
      </p:sp>
      <p:sp>
        <p:nvSpPr>
          <p:cNvPr id="8" name="Text 6"/>
          <p:cNvSpPr txBox="1"/>
          <p:nvPr/>
        </p:nvSpPr>
        <p:spPr>
          <a:xfrm>
            <a:off x="841248" y="2907792"/>
            <a:ext cx="2212848" cy="246888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Meal credit wallet (buy meals, not days)</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3-meal trial pack, money back on meal one</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Transparent, one-tap cancellation</a:t>
            </a:r>
            <a:endParaRPr lang="en-US" sz="1150" dirty="0"/>
          </a:p>
        </p:txBody>
      </p:sp>
      <p:sp>
        <p:nvSpPr>
          <p:cNvPr id="9" name="Shape 7"/>
          <p:cNvSpPr/>
          <p:nvPr/>
        </p:nvSpPr>
        <p:spPr>
          <a:xfrm>
            <a:off x="3364992" y="1417320"/>
            <a:ext cx="2697480" cy="4160520"/>
          </a:xfrm>
          <a:prstGeom prst="roundRect">
            <a:avLst>
              <a:gd name="adj" fmla="val 2712"/>
            </a:avLst>
          </a:prstGeom>
          <a:solidFill>
            <a:srgbClr val="F3EFE6"/>
          </a:solidFill>
          <a:ln w="12700">
            <a:solidFill>
              <a:srgbClr val="F3EFE6"/>
            </a:solidFill>
            <a:prstDash val="solid"/>
          </a:ln>
        </p:spPr>
      </p:sp>
      <p:sp>
        <p:nvSpPr>
          <p:cNvPr id="10" name="Shape 8"/>
          <p:cNvSpPr/>
          <p:nvPr/>
        </p:nvSpPr>
        <p:spPr>
          <a:xfrm>
            <a:off x="3639312" y="1691640"/>
            <a:ext cx="475488" cy="475488"/>
          </a:xfrm>
          <a:prstGeom prst="ellipse">
            <a:avLst/>
          </a:prstGeom>
          <a:solidFill>
            <a:srgbClr val="D98C3F"/>
          </a:solidFill>
          <a:ln w="12700">
            <a:solidFill>
              <a:srgbClr val="333333"/>
            </a:solidFill>
            <a:prstDash val="solid"/>
          </a:ln>
        </p:spPr>
      </p:sp>
      <p:sp>
        <p:nvSpPr>
          <p:cNvPr id="11" name="Text 9"/>
          <p:cNvSpPr txBox="1"/>
          <p:nvPr/>
        </p:nvSpPr>
        <p:spPr>
          <a:xfrm>
            <a:off x="3639312" y="1691640"/>
            <a:ext cx="475488" cy="475488"/>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B</a:t>
            </a:r>
            <a:endParaRPr lang="en-US" sz="1700" dirty="0"/>
          </a:p>
        </p:txBody>
      </p:sp>
      <p:sp>
        <p:nvSpPr>
          <p:cNvPr id="12" name="Text 10"/>
          <p:cNvSpPr txBox="1"/>
          <p:nvPr/>
        </p:nvSpPr>
        <p:spPr>
          <a:xfrm>
            <a:off x="3639312" y="2286000"/>
            <a:ext cx="2194560" cy="548640"/>
          </a:xfrm>
          <a:prstGeom prst="rect">
            <a:avLst/>
          </a:prstGeom>
          <a:noFill/>
          <a:ln/>
        </p:spPr>
        <p:txBody>
          <a:bodyPr wrap="square" lIns="0" tIns="0" rIns="0" bIns="0" rtlCol="0" anchor="ctr"/>
          <a:lstStyle/>
          <a:p>
            <a:pPr indent="0" marL="0">
              <a:lnSpc>
                <a:spcPts val="1900"/>
              </a:lnSpc>
              <a:buNone/>
            </a:pPr>
            <a:r>
              <a:rPr lang="en-US" sz="1600" b="1" dirty="0">
                <a:solidFill>
                  <a:srgbClr val="241C15"/>
                </a:solidFill>
                <a:latin typeface="Cambria" pitchFamily="34" charset="0"/>
                <a:ea typeface="Cambria" pitchFamily="34" charset="-122"/>
                <a:cs typeface="Cambria" pitchFamily="34" charset="-120"/>
              </a:rPr>
              <a:t>Beat menu fatigue</a:t>
            </a:r>
            <a:endParaRPr lang="en-US" sz="1600" dirty="0"/>
          </a:p>
        </p:txBody>
      </p:sp>
      <p:sp>
        <p:nvSpPr>
          <p:cNvPr id="13" name="Text 11"/>
          <p:cNvSpPr txBox="1"/>
          <p:nvPr/>
        </p:nvSpPr>
        <p:spPr>
          <a:xfrm>
            <a:off x="3639312" y="2907792"/>
            <a:ext cx="2212848" cy="246888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Menu published a week ahead, any meal swappable</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AI preference engine learning from ratings, swaps and skips</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Variety guarantee — no repeat within N days</a:t>
            </a:r>
            <a:endParaRPr lang="en-US" sz="1150" dirty="0"/>
          </a:p>
        </p:txBody>
      </p:sp>
      <p:sp>
        <p:nvSpPr>
          <p:cNvPr id="14" name="Shape 12"/>
          <p:cNvSpPr/>
          <p:nvPr/>
        </p:nvSpPr>
        <p:spPr>
          <a:xfrm>
            <a:off x="6163056" y="1417320"/>
            <a:ext cx="2697480" cy="4160520"/>
          </a:xfrm>
          <a:prstGeom prst="roundRect">
            <a:avLst>
              <a:gd name="adj" fmla="val 2712"/>
            </a:avLst>
          </a:prstGeom>
          <a:solidFill>
            <a:srgbClr val="F3EFE6"/>
          </a:solidFill>
          <a:ln w="12700">
            <a:solidFill>
              <a:srgbClr val="F3EFE6"/>
            </a:solidFill>
            <a:prstDash val="solid"/>
          </a:ln>
        </p:spPr>
      </p:sp>
      <p:sp>
        <p:nvSpPr>
          <p:cNvPr id="15" name="Shape 13"/>
          <p:cNvSpPr/>
          <p:nvPr/>
        </p:nvSpPr>
        <p:spPr>
          <a:xfrm>
            <a:off x="6437376" y="1691640"/>
            <a:ext cx="475488" cy="475488"/>
          </a:xfrm>
          <a:prstGeom prst="ellipse">
            <a:avLst/>
          </a:prstGeom>
          <a:solidFill>
            <a:srgbClr val="6E8B7B"/>
          </a:solidFill>
          <a:ln w="12700">
            <a:solidFill>
              <a:srgbClr val="333333"/>
            </a:solidFill>
            <a:prstDash val="solid"/>
          </a:ln>
        </p:spPr>
      </p:sp>
      <p:sp>
        <p:nvSpPr>
          <p:cNvPr id="16" name="Text 14"/>
          <p:cNvSpPr txBox="1"/>
          <p:nvPr/>
        </p:nvSpPr>
        <p:spPr>
          <a:xfrm>
            <a:off x="6437376" y="1691640"/>
            <a:ext cx="475488" cy="475488"/>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C</a:t>
            </a:r>
            <a:endParaRPr lang="en-US" sz="1700" dirty="0"/>
          </a:p>
        </p:txBody>
      </p:sp>
      <p:sp>
        <p:nvSpPr>
          <p:cNvPr id="17" name="Text 15"/>
          <p:cNvSpPr txBox="1"/>
          <p:nvPr/>
        </p:nvSpPr>
        <p:spPr>
          <a:xfrm>
            <a:off x="6437376" y="2286000"/>
            <a:ext cx="2194560" cy="548640"/>
          </a:xfrm>
          <a:prstGeom prst="rect">
            <a:avLst/>
          </a:prstGeom>
          <a:noFill/>
          <a:ln/>
        </p:spPr>
        <p:txBody>
          <a:bodyPr wrap="square" lIns="0" tIns="0" rIns="0" bIns="0" rtlCol="0" anchor="ctr"/>
          <a:lstStyle/>
          <a:p>
            <a:pPr indent="0" marL="0">
              <a:lnSpc>
                <a:spcPts val="1900"/>
              </a:lnSpc>
              <a:buNone/>
            </a:pPr>
            <a:r>
              <a:rPr lang="en-US" sz="1600" b="1" dirty="0">
                <a:solidFill>
                  <a:srgbClr val="241C15"/>
                </a:solidFill>
                <a:latin typeface="Cambria" pitchFamily="34" charset="0"/>
                <a:ea typeface="Cambria" pitchFamily="34" charset="-122"/>
                <a:cs typeface="Cambria" pitchFamily="34" charset="-120"/>
              </a:rPr>
              <a:t>Fit real life</a:t>
            </a:r>
            <a:endParaRPr lang="en-US" sz="1600" dirty="0"/>
          </a:p>
        </p:txBody>
      </p:sp>
      <p:sp>
        <p:nvSpPr>
          <p:cNvPr id="18" name="Text 16"/>
          <p:cNvSpPr txBox="1"/>
          <p:nvPr/>
        </p:nvSpPr>
        <p:spPr>
          <a:xfrm>
            <a:off x="6437376" y="2907792"/>
            <a:ext cx="2212848" cy="246888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Per-meal skip and reschedule, not pause-everything</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Multi-address: office weekdays, home weekends</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Clear cut-off times so the rules are knowable</a:t>
            </a:r>
            <a:endParaRPr lang="en-US" sz="1150" dirty="0"/>
          </a:p>
        </p:txBody>
      </p:sp>
      <p:sp>
        <p:nvSpPr>
          <p:cNvPr id="19" name="Shape 17"/>
          <p:cNvSpPr/>
          <p:nvPr/>
        </p:nvSpPr>
        <p:spPr>
          <a:xfrm>
            <a:off x="8961120" y="1417320"/>
            <a:ext cx="2697480" cy="4160520"/>
          </a:xfrm>
          <a:prstGeom prst="roundRect">
            <a:avLst>
              <a:gd name="adj" fmla="val 2712"/>
            </a:avLst>
          </a:prstGeom>
          <a:solidFill>
            <a:srgbClr val="F3EFE6"/>
          </a:solidFill>
          <a:ln w="12700">
            <a:solidFill>
              <a:srgbClr val="F3EFE6"/>
            </a:solidFill>
            <a:prstDash val="solid"/>
          </a:ln>
        </p:spPr>
      </p:sp>
      <p:sp>
        <p:nvSpPr>
          <p:cNvPr id="20" name="Shape 18"/>
          <p:cNvSpPr/>
          <p:nvPr/>
        </p:nvSpPr>
        <p:spPr>
          <a:xfrm>
            <a:off x="9235440" y="1691640"/>
            <a:ext cx="475488" cy="475488"/>
          </a:xfrm>
          <a:prstGeom prst="ellipse">
            <a:avLst/>
          </a:prstGeom>
          <a:solidFill>
            <a:srgbClr val="7A5C52"/>
          </a:solidFill>
          <a:ln w="12700">
            <a:solidFill>
              <a:srgbClr val="333333"/>
            </a:solidFill>
            <a:prstDash val="solid"/>
          </a:ln>
        </p:spPr>
      </p:sp>
      <p:sp>
        <p:nvSpPr>
          <p:cNvPr id="21" name="Text 19"/>
          <p:cNvSpPr txBox="1"/>
          <p:nvPr/>
        </p:nvSpPr>
        <p:spPr>
          <a:xfrm>
            <a:off x="9235440" y="1691640"/>
            <a:ext cx="475488" cy="475488"/>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D</a:t>
            </a:r>
            <a:endParaRPr lang="en-US" sz="1700" dirty="0"/>
          </a:p>
        </p:txBody>
      </p:sp>
      <p:sp>
        <p:nvSpPr>
          <p:cNvPr id="22" name="Text 20"/>
          <p:cNvSpPr txBox="1"/>
          <p:nvPr/>
        </p:nvSpPr>
        <p:spPr>
          <a:xfrm>
            <a:off x="9235440" y="2286000"/>
            <a:ext cx="2194560" cy="548640"/>
          </a:xfrm>
          <a:prstGeom prst="rect">
            <a:avLst/>
          </a:prstGeom>
          <a:noFill/>
          <a:ln/>
        </p:spPr>
        <p:txBody>
          <a:bodyPr wrap="square" lIns="0" tIns="0" rIns="0" bIns="0" rtlCol="0" anchor="ctr"/>
          <a:lstStyle/>
          <a:p>
            <a:pPr indent="0" marL="0">
              <a:lnSpc>
                <a:spcPts val="1900"/>
              </a:lnSpc>
              <a:buNone/>
            </a:pPr>
            <a:r>
              <a:rPr lang="en-US" sz="1600" b="1" dirty="0">
                <a:solidFill>
                  <a:srgbClr val="241C15"/>
                </a:solidFill>
                <a:latin typeface="Cambria" pitchFamily="34" charset="0"/>
                <a:ea typeface="Cambria" pitchFamily="34" charset="-122"/>
                <a:cs typeface="Cambria" pitchFamily="34" charset="-120"/>
              </a:rPr>
              <a:t>Delight and expand</a:t>
            </a:r>
            <a:endParaRPr lang="en-US" sz="1600" dirty="0"/>
          </a:p>
        </p:txBody>
      </p:sp>
      <p:sp>
        <p:nvSpPr>
          <p:cNvPr id="23" name="Text 21"/>
          <p:cNvSpPr txBox="1"/>
          <p:nvPr/>
        </p:nvSpPr>
        <p:spPr>
          <a:xfrm>
            <a:off x="9235440" y="2907792"/>
            <a:ext cx="2212848" cy="246888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Nutrition and macro goals attached to the plan</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Gift a plan — parents, new parents, someone unwell</a:t>
            </a:r>
            <a:endParaRPr lang="en-US" sz="1150" dirty="0"/>
          </a:p>
          <a:p>
            <a:pPr marL="342900" indent="-342900">
              <a:lnSpc>
                <a:spcPts val="1500"/>
              </a:lnSpc>
              <a:spcAft>
                <a:spcPts val="800"/>
              </a:spcAft>
              <a:buSzPct val="100000"/>
              <a:buChar char="•"/>
            </a:pPr>
            <a:r>
              <a:rPr lang="en-US" sz="1150" dirty="0">
                <a:solidFill>
                  <a:srgbClr val="6B6157"/>
                </a:solidFill>
                <a:latin typeface="Calibri" pitchFamily="34" charset="0"/>
                <a:ea typeface="Calibri" pitchFamily="34" charset="-122"/>
                <a:cs typeface="Calibri" pitchFamily="34" charset="-120"/>
              </a:rPr>
              <a:t>Corporate and office plans (best forecast of all)</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EFE6"/>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THEME B IN DEPTH</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The preference engine — and why it is not a gimmick</a:t>
            </a:r>
            <a:endParaRPr lang="en-US" sz="3200" dirty="0"/>
          </a:p>
        </p:txBody>
      </p:sp>
      <p:sp>
        <p:nvSpPr>
          <p:cNvPr id="4" name="Shape 2"/>
          <p:cNvSpPr/>
          <p:nvPr/>
        </p:nvSpPr>
        <p:spPr>
          <a:xfrm>
            <a:off x="566928" y="1463040"/>
            <a:ext cx="2615184" cy="1554480"/>
          </a:xfrm>
          <a:prstGeom prst="roundRect">
            <a:avLst>
              <a:gd name="adj" fmla="val 4706"/>
            </a:avLst>
          </a:prstGeom>
          <a:solidFill>
            <a:srgbClr val="FFFFFF"/>
          </a:solidFill>
          <a:ln w="12700">
            <a:solidFill>
              <a:srgbClr val="FFFFFF"/>
            </a:solidFill>
            <a:prstDash val="solid"/>
          </a:ln>
        </p:spPr>
      </p:sp>
      <p:sp>
        <p:nvSpPr>
          <p:cNvPr id="5" name="Text 3"/>
          <p:cNvSpPr txBox="1"/>
          <p:nvPr/>
        </p:nvSpPr>
        <p:spPr>
          <a:xfrm>
            <a:off x="795528" y="1645920"/>
            <a:ext cx="2194560" cy="256032"/>
          </a:xfrm>
          <a:prstGeom prst="rect">
            <a:avLst/>
          </a:prstGeom>
          <a:noFill/>
          <a:ln/>
        </p:spPr>
        <p:txBody>
          <a:bodyPr wrap="square" lIns="0" tIns="0" rIns="0" bIns="0" rtlCol="0" anchor="ctr"/>
          <a:lstStyle/>
          <a:p>
            <a:pPr indent="0" marL="0">
              <a:buNone/>
            </a:pPr>
            <a:r>
              <a:rPr lang="en-US" sz="1050" b="1" spc="130" kern="0" dirty="0">
                <a:solidFill>
                  <a:srgbClr val="B85042"/>
                </a:solidFill>
                <a:latin typeface="Calibri" pitchFamily="34" charset="0"/>
                <a:ea typeface="Calibri" pitchFamily="34" charset="-122"/>
                <a:cs typeface="Calibri" pitchFamily="34" charset="-120"/>
              </a:rPr>
              <a:t>SIGNALS</a:t>
            </a:r>
            <a:endParaRPr lang="en-US" sz="1050" dirty="0"/>
          </a:p>
        </p:txBody>
      </p:sp>
      <p:sp>
        <p:nvSpPr>
          <p:cNvPr id="6" name="Text 4"/>
          <p:cNvSpPr txBox="1"/>
          <p:nvPr/>
        </p:nvSpPr>
        <p:spPr>
          <a:xfrm>
            <a:off x="795528" y="1965960"/>
            <a:ext cx="2194560" cy="91440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Ratings, swaps, skips, repeat orders, time-of-day, dietary flags</a:t>
            </a:r>
            <a:endParaRPr lang="en-US" sz="1150" dirty="0"/>
          </a:p>
        </p:txBody>
      </p:sp>
      <p:sp>
        <p:nvSpPr>
          <p:cNvPr id="7" name="Text 5"/>
          <p:cNvSpPr txBox="1"/>
          <p:nvPr/>
        </p:nvSpPr>
        <p:spPr>
          <a:xfrm>
            <a:off x="3200400" y="1463040"/>
            <a:ext cx="310896" cy="1554480"/>
          </a:xfrm>
          <a:prstGeom prst="rect">
            <a:avLst/>
          </a:prstGeom>
          <a:noFill/>
          <a:ln/>
        </p:spPr>
        <p:txBody>
          <a:bodyPr wrap="square" lIns="0" tIns="0" rIns="0" bIns="0" rtlCol="0" anchor="ctr"/>
          <a:lstStyle/>
          <a:p>
            <a:pPr algn="ctr" indent="0" marL="0">
              <a:buNone/>
            </a:pPr>
            <a:r>
              <a:rPr lang="en-US" sz="2200" dirty="0">
                <a:solidFill>
                  <a:srgbClr val="6B6157"/>
                </a:solidFill>
                <a:latin typeface="Calibri" pitchFamily="34" charset="0"/>
                <a:ea typeface="Calibri" pitchFamily="34" charset="-122"/>
                <a:cs typeface="Calibri" pitchFamily="34" charset="-120"/>
              </a:rPr>
              <a:t>›</a:t>
            </a:r>
            <a:endParaRPr lang="en-US" sz="2200" dirty="0"/>
          </a:p>
        </p:txBody>
      </p:sp>
      <p:sp>
        <p:nvSpPr>
          <p:cNvPr id="8" name="Shape 6"/>
          <p:cNvSpPr/>
          <p:nvPr/>
        </p:nvSpPr>
        <p:spPr>
          <a:xfrm>
            <a:off x="3493008" y="1463040"/>
            <a:ext cx="2615184" cy="1554480"/>
          </a:xfrm>
          <a:prstGeom prst="roundRect">
            <a:avLst>
              <a:gd name="adj" fmla="val 4706"/>
            </a:avLst>
          </a:prstGeom>
          <a:solidFill>
            <a:srgbClr val="FFFFFF"/>
          </a:solidFill>
          <a:ln w="12700">
            <a:solidFill>
              <a:srgbClr val="FFFFFF"/>
            </a:solidFill>
            <a:prstDash val="solid"/>
          </a:ln>
        </p:spPr>
      </p:sp>
      <p:sp>
        <p:nvSpPr>
          <p:cNvPr id="9" name="Text 7"/>
          <p:cNvSpPr txBox="1"/>
          <p:nvPr/>
        </p:nvSpPr>
        <p:spPr>
          <a:xfrm>
            <a:off x="3721608" y="1645920"/>
            <a:ext cx="2194560" cy="256032"/>
          </a:xfrm>
          <a:prstGeom prst="rect">
            <a:avLst/>
          </a:prstGeom>
          <a:noFill/>
          <a:ln/>
        </p:spPr>
        <p:txBody>
          <a:bodyPr wrap="square" lIns="0" tIns="0" rIns="0" bIns="0" rtlCol="0" anchor="ctr"/>
          <a:lstStyle/>
          <a:p>
            <a:pPr indent="0" marL="0">
              <a:buNone/>
            </a:pPr>
            <a:r>
              <a:rPr lang="en-US" sz="1050" b="1" spc="130" kern="0" dirty="0">
                <a:solidFill>
                  <a:srgbClr val="B85042"/>
                </a:solidFill>
                <a:latin typeface="Calibri" pitchFamily="34" charset="0"/>
                <a:ea typeface="Calibri" pitchFamily="34" charset="-122"/>
                <a:cs typeface="Calibri" pitchFamily="34" charset="-120"/>
              </a:rPr>
              <a:t>MODEL</a:t>
            </a:r>
            <a:endParaRPr lang="en-US" sz="1050" dirty="0"/>
          </a:p>
        </p:txBody>
      </p:sp>
      <p:sp>
        <p:nvSpPr>
          <p:cNvPr id="10" name="Text 8"/>
          <p:cNvSpPr txBox="1"/>
          <p:nvPr/>
        </p:nvSpPr>
        <p:spPr>
          <a:xfrm>
            <a:off x="3721608" y="1965960"/>
            <a:ext cx="2194560" cy="91440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Preference profile per user; item embeddings per dish</a:t>
            </a:r>
            <a:endParaRPr lang="en-US" sz="1150" dirty="0"/>
          </a:p>
        </p:txBody>
      </p:sp>
      <p:sp>
        <p:nvSpPr>
          <p:cNvPr id="11" name="Text 9"/>
          <p:cNvSpPr txBox="1"/>
          <p:nvPr/>
        </p:nvSpPr>
        <p:spPr>
          <a:xfrm>
            <a:off x="6126480" y="1463040"/>
            <a:ext cx="310896" cy="1554480"/>
          </a:xfrm>
          <a:prstGeom prst="rect">
            <a:avLst/>
          </a:prstGeom>
          <a:noFill/>
          <a:ln/>
        </p:spPr>
        <p:txBody>
          <a:bodyPr wrap="square" lIns="0" tIns="0" rIns="0" bIns="0" rtlCol="0" anchor="ctr"/>
          <a:lstStyle/>
          <a:p>
            <a:pPr algn="ctr" indent="0" marL="0">
              <a:buNone/>
            </a:pPr>
            <a:r>
              <a:rPr lang="en-US" sz="2200" dirty="0">
                <a:solidFill>
                  <a:srgbClr val="6B6157"/>
                </a:solidFill>
                <a:latin typeface="Calibri" pitchFamily="34" charset="0"/>
                <a:ea typeface="Calibri" pitchFamily="34" charset="-122"/>
                <a:cs typeface="Calibri" pitchFamily="34" charset="-120"/>
              </a:rPr>
              <a:t>›</a:t>
            </a:r>
            <a:endParaRPr lang="en-US" sz="2200" dirty="0"/>
          </a:p>
        </p:txBody>
      </p:sp>
      <p:sp>
        <p:nvSpPr>
          <p:cNvPr id="12" name="Shape 10"/>
          <p:cNvSpPr/>
          <p:nvPr/>
        </p:nvSpPr>
        <p:spPr>
          <a:xfrm>
            <a:off x="6419088" y="1463040"/>
            <a:ext cx="2615184" cy="1554480"/>
          </a:xfrm>
          <a:prstGeom prst="roundRect">
            <a:avLst>
              <a:gd name="adj" fmla="val 4706"/>
            </a:avLst>
          </a:prstGeom>
          <a:solidFill>
            <a:srgbClr val="FFFFFF"/>
          </a:solidFill>
          <a:ln w="12700">
            <a:solidFill>
              <a:srgbClr val="FFFFFF"/>
            </a:solidFill>
            <a:prstDash val="solid"/>
          </a:ln>
        </p:spPr>
      </p:sp>
      <p:sp>
        <p:nvSpPr>
          <p:cNvPr id="13" name="Text 11"/>
          <p:cNvSpPr txBox="1"/>
          <p:nvPr/>
        </p:nvSpPr>
        <p:spPr>
          <a:xfrm>
            <a:off x="6647688" y="1645920"/>
            <a:ext cx="2194560" cy="256032"/>
          </a:xfrm>
          <a:prstGeom prst="rect">
            <a:avLst/>
          </a:prstGeom>
          <a:noFill/>
          <a:ln/>
        </p:spPr>
        <p:txBody>
          <a:bodyPr wrap="square" lIns="0" tIns="0" rIns="0" bIns="0" rtlCol="0" anchor="ctr"/>
          <a:lstStyle/>
          <a:p>
            <a:pPr indent="0" marL="0">
              <a:buNone/>
            </a:pPr>
            <a:r>
              <a:rPr lang="en-US" sz="1050" b="1" spc="130" kern="0" dirty="0">
                <a:solidFill>
                  <a:srgbClr val="B85042"/>
                </a:solidFill>
                <a:latin typeface="Calibri" pitchFamily="34" charset="0"/>
                <a:ea typeface="Calibri" pitchFamily="34" charset="-122"/>
                <a:cs typeface="Calibri" pitchFamily="34" charset="-120"/>
              </a:rPr>
              <a:t>ACTION</a:t>
            </a:r>
            <a:endParaRPr lang="en-US" sz="1050" dirty="0"/>
          </a:p>
        </p:txBody>
      </p:sp>
      <p:sp>
        <p:nvSpPr>
          <p:cNvPr id="14" name="Text 12"/>
          <p:cNvSpPr txBox="1"/>
          <p:nvPr/>
        </p:nvSpPr>
        <p:spPr>
          <a:xfrm>
            <a:off x="6647688" y="1965960"/>
            <a:ext cx="2194560" cy="91440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Auto-curates next week’s plan — user edits or accepts</a:t>
            </a:r>
            <a:endParaRPr lang="en-US" sz="1150" dirty="0"/>
          </a:p>
        </p:txBody>
      </p:sp>
      <p:sp>
        <p:nvSpPr>
          <p:cNvPr id="15" name="Text 13"/>
          <p:cNvSpPr txBox="1"/>
          <p:nvPr/>
        </p:nvSpPr>
        <p:spPr>
          <a:xfrm>
            <a:off x="9052560" y="1463040"/>
            <a:ext cx="310896" cy="1554480"/>
          </a:xfrm>
          <a:prstGeom prst="rect">
            <a:avLst/>
          </a:prstGeom>
          <a:noFill/>
          <a:ln/>
        </p:spPr>
        <p:txBody>
          <a:bodyPr wrap="square" lIns="0" tIns="0" rIns="0" bIns="0" rtlCol="0" anchor="ctr"/>
          <a:lstStyle/>
          <a:p>
            <a:pPr algn="ctr" indent="0" marL="0">
              <a:buNone/>
            </a:pPr>
            <a:r>
              <a:rPr lang="en-US" sz="2200" dirty="0">
                <a:solidFill>
                  <a:srgbClr val="6B6157"/>
                </a:solidFill>
                <a:latin typeface="Calibri" pitchFamily="34" charset="0"/>
                <a:ea typeface="Calibri" pitchFamily="34" charset="-122"/>
                <a:cs typeface="Calibri" pitchFamily="34" charset="-120"/>
              </a:rPr>
              <a:t>›</a:t>
            </a:r>
            <a:endParaRPr lang="en-US" sz="2200" dirty="0"/>
          </a:p>
        </p:txBody>
      </p:sp>
      <p:sp>
        <p:nvSpPr>
          <p:cNvPr id="16" name="Shape 14"/>
          <p:cNvSpPr/>
          <p:nvPr/>
        </p:nvSpPr>
        <p:spPr>
          <a:xfrm>
            <a:off x="9345168" y="1463040"/>
            <a:ext cx="2615184" cy="1554480"/>
          </a:xfrm>
          <a:prstGeom prst="roundRect">
            <a:avLst>
              <a:gd name="adj" fmla="val 4706"/>
            </a:avLst>
          </a:prstGeom>
          <a:solidFill>
            <a:srgbClr val="FFFFFF"/>
          </a:solidFill>
          <a:ln w="12700">
            <a:solidFill>
              <a:srgbClr val="FFFFFF"/>
            </a:solidFill>
            <a:prstDash val="solid"/>
          </a:ln>
        </p:spPr>
      </p:sp>
      <p:sp>
        <p:nvSpPr>
          <p:cNvPr id="17" name="Text 15"/>
          <p:cNvSpPr txBox="1"/>
          <p:nvPr/>
        </p:nvSpPr>
        <p:spPr>
          <a:xfrm>
            <a:off x="9573768" y="1645920"/>
            <a:ext cx="2194560" cy="256032"/>
          </a:xfrm>
          <a:prstGeom prst="rect">
            <a:avLst/>
          </a:prstGeom>
          <a:noFill/>
          <a:ln/>
        </p:spPr>
        <p:txBody>
          <a:bodyPr wrap="square" lIns="0" tIns="0" rIns="0" bIns="0" rtlCol="0" anchor="ctr"/>
          <a:lstStyle/>
          <a:p>
            <a:pPr indent="0" marL="0">
              <a:buNone/>
            </a:pPr>
            <a:r>
              <a:rPr lang="en-US" sz="1050" b="1" spc="130" kern="0" dirty="0">
                <a:solidFill>
                  <a:srgbClr val="B85042"/>
                </a:solidFill>
                <a:latin typeface="Calibri" pitchFamily="34" charset="0"/>
                <a:ea typeface="Calibri" pitchFamily="34" charset="-122"/>
                <a:cs typeface="Calibri" pitchFamily="34" charset="-120"/>
              </a:rPr>
              <a:t>FEEDBACK</a:t>
            </a:r>
            <a:endParaRPr lang="en-US" sz="1050" dirty="0"/>
          </a:p>
        </p:txBody>
      </p:sp>
      <p:sp>
        <p:nvSpPr>
          <p:cNvPr id="18" name="Text 16"/>
          <p:cNvSpPr txBox="1"/>
          <p:nvPr/>
        </p:nvSpPr>
        <p:spPr>
          <a:xfrm>
            <a:off x="9573768" y="1965960"/>
            <a:ext cx="2194560" cy="91440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Every swap and skip is a labelled training signal</a:t>
            </a:r>
            <a:endParaRPr lang="en-US" sz="1150" dirty="0"/>
          </a:p>
        </p:txBody>
      </p:sp>
      <p:sp>
        <p:nvSpPr>
          <p:cNvPr id="19" name="Shape 17"/>
          <p:cNvSpPr/>
          <p:nvPr/>
        </p:nvSpPr>
        <p:spPr>
          <a:xfrm>
            <a:off x="566928" y="3291840"/>
            <a:ext cx="5440680" cy="2377440"/>
          </a:xfrm>
          <a:prstGeom prst="roundRect">
            <a:avLst>
              <a:gd name="adj" fmla="val 3077"/>
            </a:avLst>
          </a:prstGeom>
          <a:solidFill>
            <a:srgbClr val="FFFFFF"/>
          </a:solidFill>
          <a:ln w="12700">
            <a:solidFill>
              <a:srgbClr val="FFFFFF"/>
            </a:solidFill>
            <a:prstDash val="solid"/>
          </a:ln>
        </p:spPr>
      </p:sp>
      <p:sp>
        <p:nvSpPr>
          <p:cNvPr id="20" name="Text 18"/>
          <p:cNvSpPr txBox="1"/>
          <p:nvPr/>
        </p:nvSpPr>
        <p:spPr>
          <a:xfrm>
            <a:off x="868680" y="3520440"/>
            <a:ext cx="4572000" cy="292608"/>
          </a:xfrm>
          <a:prstGeom prst="rect">
            <a:avLst/>
          </a:prstGeom>
          <a:noFill/>
          <a:ln/>
        </p:spPr>
        <p:txBody>
          <a:bodyPr wrap="square" lIns="0" tIns="0" rIns="0" bIns="0" rtlCol="0" anchor="ctr"/>
          <a:lstStyle/>
          <a:p>
            <a:pPr indent="0" marL="0">
              <a:buNone/>
            </a:pPr>
            <a:r>
              <a:rPr lang="en-US" sz="1600" b="1" dirty="0">
                <a:solidFill>
                  <a:srgbClr val="241C15"/>
                </a:solidFill>
                <a:latin typeface="Cambria" pitchFamily="34" charset="0"/>
                <a:ea typeface="Cambria" pitchFamily="34" charset="-122"/>
                <a:cs typeface="Cambria" pitchFamily="34" charset="-120"/>
              </a:rPr>
              <a:t>Why it compounds</a:t>
            </a:r>
            <a:endParaRPr lang="en-US" sz="1600" dirty="0"/>
          </a:p>
        </p:txBody>
      </p:sp>
      <p:sp>
        <p:nvSpPr>
          <p:cNvPr id="21" name="Text 19"/>
          <p:cNvSpPr txBox="1"/>
          <p:nvPr/>
        </p:nvSpPr>
        <p:spPr>
          <a:xfrm>
            <a:off x="868680" y="3913632"/>
            <a:ext cx="4892040" cy="1463040"/>
          </a:xfrm>
          <a:prstGeom prst="rect">
            <a:avLst/>
          </a:prstGeom>
          <a:noFill/>
          <a:ln/>
        </p:spPr>
        <p:txBody>
          <a:bodyPr wrap="square" lIns="0" tIns="0" rIns="0" bIns="0" rtlCol="0" anchor="ctr"/>
          <a:lstStyle/>
          <a:p>
            <a:pPr indent="0" marL="0">
              <a:lnSpc>
                <a:spcPts val="1700"/>
              </a:lnSpc>
              <a:buNone/>
            </a:pPr>
            <a:r>
              <a:rPr lang="en-US" sz="1250" dirty="0">
                <a:solidFill>
                  <a:srgbClr val="6B6157"/>
                </a:solidFill>
                <a:latin typeface="Calibri" pitchFamily="34" charset="0"/>
                <a:ea typeface="Calibri" pitchFamily="34" charset="-122"/>
                <a:cs typeface="Calibri" pitchFamily="34" charset="-120"/>
              </a:rPr>
              <a:t>A subscription generates a labelled preference signal every single day — far richer than on-demand ordering, where intent is noisy and occasional. The longer a user stays, the harder the plan is to replicate elsewhere. Personalisation is the retention moat, not a feature.</a:t>
            </a:r>
            <a:endParaRPr lang="en-US" sz="1250" dirty="0"/>
          </a:p>
        </p:txBody>
      </p:sp>
      <p:sp>
        <p:nvSpPr>
          <p:cNvPr id="22" name="Shape 20"/>
          <p:cNvSpPr/>
          <p:nvPr/>
        </p:nvSpPr>
        <p:spPr>
          <a:xfrm>
            <a:off x="6199632" y="3291840"/>
            <a:ext cx="5431536" cy="2377440"/>
          </a:xfrm>
          <a:prstGeom prst="roundRect">
            <a:avLst>
              <a:gd name="adj" fmla="val 3077"/>
            </a:avLst>
          </a:prstGeom>
          <a:solidFill>
            <a:srgbClr val="2B2118"/>
          </a:solidFill>
          <a:ln w="12700">
            <a:solidFill>
              <a:srgbClr val="2B2118"/>
            </a:solidFill>
            <a:prstDash val="solid"/>
          </a:ln>
        </p:spPr>
      </p:sp>
      <p:sp>
        <p:nvSpPr>
          <p:cNvPr id="23" name="Text 21"/>
          <p:cNvSpPr txBox="1"/>
          <p:nvPr/>
        </p:nvSpPr>
        <p:spPr>
          <a:xfrm>
            <a:off x="6492240" y="3520440"/>
            <a:ext cx="4846320" cy="292608"/>
          </a:xfrm>
          <a:prstGeom prst="rect">
            <a:avLst/>
          </a:prstGeom>
          <a:noFill/>
          <a:ln/>
        </p:spPr>
        <p:txBody>
          <a:bodyPr wrap="square" lIns="0" tIns="0" rIns="0" bIns="0" rtlCol="0" anchor="ctr"/>
          <a:lstStyle/>
          <a:p>
            <a:pPr indent="0" marL="0">
              <a:buNone/>
            </a:pPr>
            <a:r>
              <a:rPr lang="en-US" sz="1500" b="1" dirty="0">
                <a:solidFill>
                  <a:srgbClr val="D98C3F"/>
                </a:solidFill>
                <a:latin typeface="Cambria" pitchFamily="34" charset="0"/>
                <a:ea typeface="Cambria" pitchFamily="34" charset="-122"/>
                <a:cs typeface="Cambria" pitchFamily="34" charset="-120"/>
              </a:rPr>
              <a:t>The two failure modes I would guard against</a:t>
            </a:r>
            <a:endParaRPr lang="en-US" sz="1500" dirty="0"/>
          </a:p>
        </p:txBody>
      </p:sp>
      <p:sp>
        <p:nvSpPr>
          <p:cNvPr id="24" name="Text 22"/>
          <p:cNvSpPr txBox="1"/>
          <p:nvPr/>
        </p:nvSpPr>
        <p:spPr>
          <a:xfrm>
            <a:off x="6492240" y="3913632"/>
            <a:ext cx="4864608" cy="1554480"/>
          </a:xfrm>
          <a:prstGeom prst="rect">
            <a:avLst/>
          </a:prstGeom>
          <a:noFill/>
          <a:ln/>
        </p:spPr>
        <p:txBody>
          <a:bodyPr wrap="square" lIns="0" tIns="0" rIns="0" bIns="0" rtlCol="0" anchor="ctr"/>
          <a:lstStyle/>
          <a:p>
            <a:pPr marL="342900" indent="-342900">
              <a:lnSpc>
                <a:spcPts val="1550"/>
              </a:lnSpc>
              <a:spcAft>
                <a:spcPts val="800"/>
              </a:spcAft>
              <a:buSzPct val="100000"/>
              <a:buChar char="•"/>
            </a:pPr>
            <a:r>
              <a:rPr lang="en-US" sz="1150" dirty="0">
                <a:solidFill>
                  <a:srgbClr val="D8CFC4"/>
                </a:solidFill>
                <a:latin typeface="Calibri" pitchFamily="34" charset="0"/>
                <a:ea typeface="Calibri" pitchFamily="34" charset="-122"/>
                <a:cs typeface="Calibri" pitchFamily="34" charset="-120"/>
              </a:rPr>
              <a:t>Cold start — a new subscriber has no history. Fall back to a short onboarding preference quiz, not a random rotation.</a:t>
            </a:r>
            <a:endParaRPr lang="en-US" sz="1150" dirty="0"/>
          </a:p>
          <a:p>
            <a:pPr marL="342900" indent="-342900">
              <a:lnSpc>
                <a:spcPts val="1550"/>
              </a:lnSpc>
              <a:spcAft>
                <a:spcPts val="800"/>
              </a:spcAft>
              <a:buSzPct val="100000"/>
              <a:buChar char="•"/>
            </a:pPr>
            <a:r>
              <a:rPr lang="en-US" sz="1150" dirty="0">
                <a:solidFill>
                  <a:srgbClr val="D8CFC4"/>
                </a:solidFill>
                <a:latin typeface="Calibri" pitchFamily="34" charset="0"/>
                <a:ea typeface="Calibri" pitchFamily="34" charset="-122"/>
                <a:cs typeface="Calibri" pitchFamily="34" charset="-120"/>
              </a:rPr>
              <a:t>Over-fitting to comfort — if it only ever serves what you liked before, it recreates menu fatigue by a different route. Deliberately inject controlled novelty and measure it.</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PRIORITISATION</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RICE — scored on stated assumptions, not certainty</a:t>
            </a:r>
            <a:endParaRPr lang="en-US" sz="3200" dirty="0"/>
          </a:p>
        </p:txBody>
      </p:sp>
      <p:sp>
        <p:nvSpPr>
          <p:cNvPr id="4" name="Text 2"/>
          <p:cNvSpPr txBox="1"/>
          <p:nvPr/>
        </p:nvSpPr>
        <p:spPr>
          <a:xfrm>
            <a:off x="566928" y="1389888"/>
            <a:ext cx="4114800" cy="292608"/>
          </a:xfrm>
          <a:prstGeom prst="rect">
            <a:avLst/>
          </a:prstGeom>
          <a:noFill/>
          <a:ln/>
        </p:spPr>
        <p:txBody>
          <a:bodyPr wrap="square" lIns="0" tIns="0" rIns="0" bIns="0" rtlCol="0" anchor="ctr"/>
          <a:lstStyle/>
          <a:p>
            <a:pPr algn="l" indent="0" marL="0">
              <a:buNone/>
            </a:pPr>
            <a:r>
              <a:rPr lang="en-US" sz="1000" b="1" spc="110" kern="0" dirty="0">
                <a:solidFill>
                  <a:srgbClr val="6B6157"/>
                </a:solidFill>
                <a:latin typeface="Calibri" pitchFamily="34" charset="0"/>
                <a:ea typeface="Calibri" pitchFamily="34" charset="-122"/>
                <a:cs typeface="Calibri" pitchFamily="34" charset="-120"/>
              </a:rPr>
              <a:t>INITIATIVE</a:t>
            </a:r>
            <a:endParaRPr lang="en-US" sz="1000" dirty="0"/>
          </a:p>
        </p:txBody>
      </p:sp>
      <p:sp>
        <p:nvSpPr>
          <p:cNvPr id="5" name="Text 3"/>
          <p:cNvSpPr txBox="1"/>
          <p:nvPr/>
        </p:nvSpPr>
        <p:spPr>
          <a:xfrm>
            <a:off x="4681728" y="1389888"/>
            <a:ext cx="1143000" cy="292608"/>
          </a:xfrm>
          <a:prstGeom prst="rect">
            <a:avLst/>
          </a:prstGeom>
          <a:noFill/>
          <a:ln/>
        </p:spPr>
        <p:txBody>
          <a:bodyPr wrap="square" lIns="0" tIns="0" rIns="0" bIns="0" rtlCol="0" anchor="ctr"/>
          <a:lstStyle/>
          <a:p>
            <a:pPr algn="ctr" indent="0" marL="0">
              <a:buNone/>
            </a:pPr>
            <a:r>
              <a:rPr lang="en-US" sz="1000" b="1" spc="110" kern="0" dirty="0">
                <a:solidFill>
                  <a:srgbClr val="6B6157"/>
                </a:solidFill>
                <a:latin typeface="Calibri" pitchFamily="34" charset="0"/>
                <a:ea typeface="Calibri" pitchFamily="34" charset="-122"/>
                <a:cs typeface="Calibri" pitchFamily="34" charset="-120"/>
              </a:rPr>
              <a:t>REACH</a:t>
            </a:r>
            <a:endParaRPr lang="en-US" sz="1000" dirty="0"/>
          </a:p>
        </p:txBody>
      </p:sp>
      <p:sp>
        <p:nvSpPr>
          <p:cNvPr id="6" name="Text 4"/>
          <p:cNvSpPr txBox="1"/>
          <p:nvPr/>
        </p:nvSpPr>
        <p:spPr>
          <a:xfrm>
            <a:off x="5824728" y="1389888"/>
            <a:ext cx="1143000" cy="292608"/>
          </a:xfrm>
          <a:prstGeom prst="rect">
            <a:avLst/>
          </a:prstGeom>
          <a:noFill/>
          <a:ln/>
        </p:spPr>
        <p:txBody>
          <a:bodyPr wrap="square" lIns="0" tIns="0" rIns="0" bIns="0" rtlCol="0" anchor="ctr"/>
          <a:lstStyle/>
          <a:p>
            <a:pPr algn="ctr" indent="0" marL="0">
              <a:buNone/>
            </a:pPr>
            <a:r>
              <a:rPr lang="en-US" sz="1000" b="1" spc="110" kern="0" dirty="0">
                <a:solidFill>
                  <a:srgbClr val="6B6157"/>
                </a:solidFill>
                <a:latin typeface="Calibri" pitchFamily="34" charset="0"/>
                <a:ea typeface="Calibri" pitchFamily="34" charset="-122"/>
                <a:cs typeface="Calibri" pitchFamily="34" charset="-120"/>
              </a:rPr>
              <a:t>IMPACT</a:t>
            </a:r>
            <a:endParaRPr lang="en-US" sz="1000" dirty="0"/>
          </a:p>
        </p:txBody>
      </p:sp>
      <p:sp>
        <p:nvSpPr>
          <p:cNvPr id="7" name="Text 5"/>
          <p:cNvSpPr txBox="1"/>
          <p:nvPr/>
        </p:nvSpPr>
        <p:spPr>
          <a:xfrm>
            <a:off x="6967728" y="1389888"/>
            <a:ext cx="1143000" cy="292608"/>
          </a:xfrm>
          <a:prstGeom prst="rect">
            <a:avLst/>
          </a:prstGeom>
          <a:noFill/>
          <a:ln/>
        </p:spPr>
        <p:txBody>
          <a:bodyPr wrap="square" lIns="0" tIns="0" rIns="0" bIns="0" rtlCol="0" anchor="ctr"/>
          <a:lstStyle/>
          <a:p>
            <a:pPr algn="ctr" indent="0" marL="0">
              <a:buNone/>
            </a:pPr>
            <a:r>
              <a:rPr lang="en-US" sz="1000" b="1" spc="110" kern="0" dirty="0">
                <a:solidFill>
                  <a:srgbClr val="6B6157"/>
                </a:solidFill>
                <a:latin typeface="Calibri" pitchFamily="34" charset="0"/>
                <a:ea typeface="Calibri" pitchFamily="34" charset="-122"/>
                <a:cs typeface="Calibri" pitchFamily="34" charset="-120"/>
              </a:rPr>
              <a:t>CONF.</a:t>
            </a:r>
            <a:endParaRPr lang="en-US" sz="1000" dirty="0"/>
          </a:p>
        </p:txBody>
      </p:sp>
      <p:sp>
        <p:nvSpPr>
          <p:cNvPr id="8" name="Text 6"/>
          <p:cNvSpPr txBox="1"/>
          <p:nvPr/>
        </p:nvSpPr>
        <p:spPr>
          <a:xfrm>
            <a:off x="8110728" y="1389888"/>
            <a:ext cx="1143000" cy="292608"/>
          </a:xfrm>
          <a:prstGeom prst="rect">
            <a:avLst/>
          </a:prstGeom>
          <a:noFill/>
          <a:ln/>
        </p:spPr>
        <p:txBody>
          <a:bodyPr wrap="square" lIns="0" tIns="0" rIns="0" bIns="0" rtlCol="0" anchor="ctr"/>
          <a:lstStyle/>
          <a:p>
            <a:pPr algn="ctr" indent="0" marL="0">
              <a:buNone/>
            </a:pPr>
            <a:r>
              <a:rPr lang="en-US" sz="1000" b="1" spc="110" kern="0" dirty="0">
                <a:solidFill>
                  <a:srgbClr val="6B6157"/>
                </a:solidFill>
                <a:latin typeface="Calibri" pitchFamily="34" charset="0"/>
                <a:ea typeface="Calibri" pitchFamily="34" charset="-122"/>
                <a:cs typeface="Calibri" pitchFamily="34" charset="-120"/>
              </a:rPr>
              <a:t>EFFORT</a:t>
            </a:r>
            <a:endParaRPr lang="en-US" sz="1000" dirty="0"/>
          </a:p>
        </p:txBody>
      </p:sp>
      <p:sp>
        <p:nvSpPr>
          <p:cNvPr id="9" name="Text 7"/>
          <p:cNvSpPr txBox="1"/>
          <p:nvPr/>
        </p:nvSpPr>
        <p:spPr>
          <a:xfrm>
            <a:off x="9253728" y="1389888"/>
            <a:ext cx="1188720" cy="292608"/>
          </a:xfrm>
          <a:prstGeom prst="rect">
            <a:avLst/>
          </a:prstGeom>
          <a:noFill/>
          <a:ln/>
        </p:spPr>
        <p:txBody>
          <a:bodyPr wrap="square" lIns="0" tIns="0" rIns="0" bIns="0" rtlCol="0" anchor="ctr"/>
          <a:lstStyle/>
          <a:p>
            <a:pPr algn="ctr" indent="0" marL="0">
              <a:buNone/>
            </a:pPr>
            <a:r>
              <a:rPr lang="en-US" sz="1000" b="1" spc="110" kern="0" dirty="0">
                <a:solidFill>
                  <a:srgbClr val="6B6157"/>
                </a:solidFill>
                <a:latin typeface="Calibri" pitchFamily="34" charset="0"/>
                <a:ea typeface="Calibri" pitchFamily="34" charset="-122"/>
                <a:cs typeface="Calibri" pitchFamily="34" charset="-120"/>
              </a:rPr>
              <a:t>SCORE</a:t>
            </a:r>
            <a:endParaRPr lang="en-US" sz="1000" dirty="0"/>
          </a:p>
        </p:txBody>
      </p:sp>
      <p:sp>
        <p:nvSpPr>
          <p:cNvPr id="10" name="Shape 8"/>
          <p:cNvSpPr/>
          <p:nvPr/>
        </p:nvSpPr>
        <p:spPr>
          <a:xfrm>
            <a:off x="566928" y="1700784"/>
            <a:ext cx="9875520" cy="0"/>
          </a:xfrm>
          <a:prstGeom prst="line">
            <a:avLst/>
          </a:prstGeom>
          <a:noFill/>
          <a:ln w="12700">
            <a:solidFill>
              <a:srgbClr val="D8D0C4"/>
            </a:solidFill>
            <a:prstDash val="solid"/>
          </a:ln>
        </p:spPr>
      </p:sp>
      <p:sp>
        <p:nvSpPr>
          <p:cNvPr id="11" name="Shape 9"/>
          <p:cNvSpPr/>
          <p:nvPr/>
        </p:nvSpPr>
        <p:spPr>
          <a:xfrm>
            <a:off x="566928" y="1783080"/>
            <a:ext cx="9875520" cy="420624"/>
          </a:xfrm>
          <a:prstGeom prst="roundRect">
            <a:avLst>
              <a:gd name="adj" fmla="val 17391"/>
            </a:avLst>
          </a:prstGeom>
          <a:solidFill>
            <a:srgbClr val="FAF7F1"/>
          </a:solidFill>
          <a:ln w="12700">
            <a:solidFill>
              <a:srgbClr val="FAF7F1"/>
            </a:solidFill>
            <a:prstDash val="solid"/>
          </a:ln>
        </p:spPr>
      </p:sp>
      <p:sp>
        <p:nvSpPr>
          <p:cNvPr id="12" name="Text 10"/>
          <p:cNvSpPr txBox="1"/>
          <p:nvPr/>
        </p:nvSpPr>
        <p:spPr>
          <a:xfrm>
            <a:off x="704088" y="17830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Per-meal skip / reschedule</a:t>
            </a:r>
            <a:endParaRPr lang="en-US" sz="1150" dirty="0"/>
          </a:p>
        </p:txBody>
      </p:sp>
      <p:sp>
        <p:nvSpPr>
          <p:cNvPr id="13" name="Text 11"/>
          <p:cNvSpPr txBox="1"/>
          <p:nvPr/>
        </p:nvSpPr>
        <p:spPr>
          <a:xfrm>
            <a:off x="4681728" y="1783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8</a:t>
            </a:r>
            <a:endParaRPr lang="en-US" sz="1150" dirty="0"/>
          </a:p>
        </p:txBody>
      </p:sp>
      <p:sp>
        <p:nvSpPr>
          <p:cNvPr id="14" name="Text 12"/>
          <p:cNvSpPr txBox="1"/>
          <p:nvPr/>
        </p:nvSpPr>
        <p:spPr>
          <a:xfrm>
            <a:off x="5824728" y="1783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2.0</a:t>
            </a:r>
            <a:endParaRPr lang="en-US" sz="1150" dirty="0"/>
          </a:p>
        </p:txBody>
      </p:sp>
      <p:sp>
        <p:nvSpPr>
          <p:cNvPr id="15" name="Text 13"/>
          <p:cNvSpPr txBox="1"/>
          <p:nvPr/>
        </p:nvSpPr>
        <p:spPr>
          <a:xfrm>
            <a:off x="6967728" y="1783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90%</a:t>
            </a:r>
            <a:endParaRPr lang="en-US" sz="1150" dirty="0"/>
          </a:p>
        </p:txBody>
      </p:sp>
      <p:sp>
        <p:nvSpPr>
          <p:cNvPr id="16" name="Text 14"/>
          <p:cNvSpPr txBox="1"/>
          <p:nvPr/>
        </p:nvSpPr>
        <p:spPr>
          <a:xfrm>
            <a:off x="8110728" y="1783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1</a:t>
            </a:r>
            <a:endParaRPr lang="en-US" sz="1150" dirty="0"/>
          </a:p>
        </p:txBody>
      </p:sp>
      <p:sp>
        <p:nvSpPr>
          <p:cNvPr id="17" name="Text 15"/>
          <p:cNvSpPr txBox="1"/>
          <p:nvPr/>
        </p:nvSpPr>
        <p:spPr>
          <a:xfrm>
            <a:off x="9253728" y="1783080"/>
            <a:ext cx="1188720" cy="420624"/>
          </a:xfrm>
          <a:prstGeom prst="rect">
            <a:avLst/>
          </a:prstGeom>
          <a:noFill/>
          <a:ln/>
        </p:spPr>
        <p:txBody>
          <a:bodyPr wrap="square" lIns="0" tIns="0" rIns="0" bIns="0" rtlCol="0" anchor="ctr"/>
          <a:lstStyle/>
          <a:p>
            <a:pPr algn="ctr" indent="0" marL="0">
              <a:buNone/>
            </a:pPr>
            <a:r>
              <a:rPr lang="en-US" sz="1150" b="1" dirty="0">
                <a:solidFill>
                  <a:srgbClr val="B85042"/>
                </a:solidFill>
                <a:latin typeface="Calibri" pitchFamily="34" charset="0"/>
                <a:ea typeface="Calibri" pitchFamily="34" charset="-122"/>
                <a:cs typeface="Calibri" pitchFamily="34" charset="-120"/>
              </a:rPr>
              <a:t>14.4</a:t>
            </a:r>
            <a:endParaRPr lang="en-US" sz="1150" dirty="0"/>
          </a:p>
        </p:txBody>
      </p:sp>
      <p:sp>
        <p:nvSpPr>
          <p:cNvPr id="18" name="Text 16"/>
          <p:cNvSpPr txBox="1"/>
          <p:nvPr/>
        </p:nvSpPr>
        <p:spPr>
          <a:xfrm>
            <a:off x="704088" y="22402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Menu published ahead + swap</a:t>
            </a:r>
            <a:endParaRPr lang="en-US" sz="1150" dirty="0"/>
          </a:p>
        </p:txBody>
      </p:sp>
      <p:sp>
        <p:nvSpPr>
          <p:cNvPr id="19" name="Text 17"/>
          <p:cNvSpPr txBox="1"/>
          <p:nvPr/>
        </p:nvSpPr>
        <p:spPr>
          <a:xfrm>
            <a:off x="4681728" y="2240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8</a:t>
            </a:r>
            <a:endParaRPr lang="en-US" sz="1150" dirty="0"/>
          </a:p>
        </p:txBody>
      </p:sp>
      <p:sp>
        <p:nvSpPr>
          <p:cNvPr id="20" name="Text 18"/>
          <p:cNvSpPr txBox="1"/>
          <p:nvPr/>
        </p:nvSpPr>
        <p:spPr>
          <a:xfrm>
            <a:off x="5824728" y="2240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2.0</a:t>
            </a:r>
            <a:endParaRPr lang="en-US" sz="1150" dirty="0"/>
          </a:p>
        </p:txBody>
      </p:sp>
      <p:sp>
        <p:nvSpPr>
          <p:cNvPr id="21" name="Text 19"/>
          <p:cNvSpPr txBox="1"/>
          <p:nvPr/>
        </p:nvSpPr>
        <p:spPr>
          <a:xfrm>
            <a:off x="6967728" y="2240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85%</a:t>
            </a:r>
            <a:endParaRPr lang="en-US" sz="1150" dirty="0"/>
          </a:p>
        </p:txBody>
      </p:sp>
      <p:sp>
        <p:nvSpPr>
          <p:cNvPr id="22" name="Text 20"/>
          <p:cNvSpPr txBox="1"/>
          <p:nvPr/>
        </p:nvSpPr>
        <p:spPr>
          <a:xfrm>
            <a:off x="8110728" y="2240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1.5</a:t>
            </a:r>
            <a:endParaRPr lang="en-US" sz="1150" dirty="0"/>
          </a:p>
        </p:txBody>
      </p:sp>
      <p:sp>
        <p:nvSpPr>
          <p:cNvPr id="23" name="Text 21"/>
          <p:cNvSpPr txBox="1"/>
          <p:nvPr/>
        </p:nvSpPr>
        <p:spPr>
          <a:xfrm>
            <a:off x="9253728" y="2240280"/>
            <a:ext cx="1188720" cy="420624"/>
          </a:xfrm>
          <a:prstGeom prst="rect">
            <a:avLst/>
          </a:prstGeom>
          <a:noFill/>
          <a:ln/>
        </p:spPr>
        <p:txBody>
          <a:bodyPr wrap="square" lIns="0" tIns="0" rIns="0" bIns="0" rtlCol="0" anchor="ctr"/>
          <a:lstStyle/>
          <a:p>
            <a:pPr algn="ctr" indent="0" marL="0">
              <a:buNone/>
            </a:pPr>
            <a:r>
              <a:rPr lang="en-US" sz="1150" b="1" dirty="0">
                <a:solidFill>
                  <a:srgbClr val="B85042"/>
                </a:solidFill>
                <a:latin typeface="Calibri" pitchFamily="34" charset="0"/>
                <a:ea typeface="Calibri" pitchFamily="34" charset="-122"/>
                <a:cs typeface="Calibri" pitchFamily="34" charset="-120"/>
              </a:rPr>
              <a:t>9.1</a:t>
            </a:r>
            <a:endParaRPr lang="en-US" sz="1150" dirty="0"/>
          </a:p>
        </p:txBody>
      </p:sp>
      <p:sp>
        <p:nvSpPr>
          <p:cNvPr id="24" name="Shape 22"/>
          <p:cNvSpPr/>
          <p:nvPr/>
        </p:nvSpPr>
        <p:spPr>
          <a:xfrm>
            <a:off x="566928" y="2697480"/>
            <a:ext cx="9875520" cy="420624"/>
          </a:xfrm>
          <a:prstGeom prst="roundRect">
            <a:avLst>
              <a:gd name="adj" fmla="val 17391"/>
            </a:avLst>
          </a:prstGeom>
          <a:solidFill>
            <a:srgbClr val="FAF7F1"/>
          </a:solidFill>
          <a:ln w="12700">
            <a:solidFill>
              <a:srgbClr val="FAF7F1"/>
            </a:solidFill>
            <a:prstDash val="solid"/>
          </a:ln>
        </p:spPr>
      </p:sp>
      <p:sp>
        <p:nvSpPr>
          <p:cNvPr id="25" name="Text 23"/>
          <p:cNvSpPr txBox="1"/>
          <p:nvPr/>
        </p:nvSpPr>
        <p:spPr>
          <a:xfrm>
            <a:off x="704088" y="26974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Meal credit wallet</a:t>
            </a:r>
            <a:endParaRPr lang="en-US" sz="1150" dirty="0"/>
          </a:p>
        </p:txBody>
      </p:sp>
      <p:sp>
        <p:nvSpPr>
          <p:cNvPr id="26" name="Text 24"/>
          <p:cNvSpPr txBox="1"/>
          <p:nvPr/>
        </p:nvSpPr>
        <p:spPr>
          <a:xfrm>
            <a:off x="4681728" y="2697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9</a:t>
            </a:r>
            <a:endParaRPr lang="en-US" sz="1150" dirty="0"/>
          </a:p>
        </p:txBody>
      </p:sp>
      <p:sp>
        <p:nvSpPr>
          <p:cNvPr id="27" name="Text 25"/>
          <p:cNvSpPr txBox="1"/>
          <p:nvPr/>
        </p:nvSpPr>
        <p:spPr>
          <a:xfrm>
            <a:off x="5824728" y="2697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3.0</a:t>
            </a:r>
            <a:endParaRPr lang="en-US" sz="1150" dirty="0"/>
          </a:p>
        </p:txBody>
      </p:sp>
      <p:sp>
        <p:nvSpPr>
          <p:cNvPr id="28" name="Text 26"/>
          <p:cNvSpPr txBox="1"/>
          <p:nvPr/>
        </p:nvSpPr>
        <p:spPr>
          <a:xfrm>
            <a:off x="6967728" y="2697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70%</a:t>
            </a:r>
            <a:endParaRPr lang="en-US" sz="1150" dirty="0"/>
          </a:p>
        </p:txBody>
      </p:sp>
      <p:sp>
        <p:nvSpPr>
          <p:cNvPr id="29" name="Text 27"/>
          <p:cNvSpPr txBox="1"/>
          <p:nvPr/>
        </p:nvSpPr>
        <p:spPr>
          <a:xfrm>
            <a:off x="8110728" y="2697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3</a:t>
            </a:r>
            <a:endParaRPr lang="en-US" sz="1150" dirty="0"/>
          </a:p>
        </p:txBody>
      </p:sp>
      <p:sp>
        <p:nvSpPr>
          <p:cNvPr id="30" name="Text 28"/>
          <p:cNvSpPr txBox="1"/>
          <p:nvPr/>
        </p:nvSpPr>
        <p:spPr>
          <a:xfrm>
            <a:off x="9253728" y="2697480"/>
            <a:ext cx="1188720" cy="420624"/>
          </a:xfrm>
          <a:prstGeom prst="rect">
            <a:avLst/>
          </a:prstGeom>
          <a:noFill/>
          <a:ln/>
        </p:spPr>
        <p:txBody>
          <a:bodyPr wrap="square" lIns="0" tIns="0" rIns="0" bIns="0" rtlCol="0" anchor="ctr"/>
          <a:lstStyle/>
          <a:p>
            <a:pPr algn="ctr" indent="0" marL="0">
              <a:buNone/>
            </a:pPr>
            <a:r>
              <a:rPr lang="en-US" sz="1150" b="1" dirty="0">
                <a:solidFill>
                  <a:srgbClr val="B85042"/>
                </a:solidFill>
                <a:latin typeface="Calibri" pitchFamily="34" charset="0"/>
                <a:ea typeface="Calibri" pitchFamily="34" charset="-122"/>
                <a:cs typeface="Calibri" pitchFamily="34" charset="-120"/>
              </a:rPr>
              <a:t>6.3</a:t>
            </a:r>
            <a:endParaRPr lang="en-US" sz="1150" dirty="0"/>
          </a:p>
        </p:txBody>
      </p:sp>
      <p:sp>
        <p:nvSpPr>
          <p:cNvPr id="31" name="Text 29"/>
          <p:cNvSpPr txBox="1"/>
          <p:nvPr/>
        </p:nvSpPr>
        <p:spPr>
          <a:xfrm>
            <a:off x="704088" y="31546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3-meal trial pack</a:t>
            </a:r>
            <a:endParaRPr lang="en-US" sz="1150" dirty="0"/>
          </a:p>
        </p:txBody>
      </p:sp>
      <p:sp>
        <p:nvSpPr>
          <p:cNvPr id="32" name="Text 30"/>
          <p:cNvSpPr txBox="1"/>
          <p:nvPr/>
        </p:nvSpPr>
        <p:spPr>
          <a:xfrm>
            <a:off x="4681728" y="3154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7</a:t>
            </a:r>
            <a:endParaRPr lang="en-US" sz="1150" dirty="0"/>
          </a:p>
        </p:txBody>
      </p:sp>
      <p:sp>
        <p:nvSpPr>
          <p:cNvPr id="33" name="Text 31"/>
          <p:cNvSpPr txBox="1"/>
          <p:nvPr/>
        </p:nvSpPr>
        <p:spPr>
          <a:xfrm>
            <a:off x="5824728" y="3154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2.0</a:t>
            </a:r>
            <a:endParaRPr lang="en-US" sz="1150" dirty="0"/>
          </a:p>
        </p:txBody>
      </p:sp>
      <p:sp>
        <p:nvSpPr>
          <p:cNvPr id="34" name="Text 32"/>
          <p:cNvSpPr txBox="1"/>
          <p:nvPr/>
        </p:nvSpPr>
        <p:spPr>
          <a:xfrm>
            <a:off x="6967728" y="3154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75%</a:t>
            </a:r>
            <a:endParaRPr lang="en-US" sz="1150" dirty="0"/>
          </a:p>
        </p:txBody>
      </p:sp>
      <p:sp>
        <p:nvSpPr>
          <p:cNvPr id="35" name="Text 33"/>
          <p:cNvSpPr txBox="1"/>
          <p:nvPr/>
        </p:nvSpPr>
        <p:spPr>
          <a:xfrm>
            <a:off x="8110728" y="3154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a:t>
            </a:r>
            <a:endParaRPr lang="en-US" sz="1150" dirty="0"/>
          </a:p>
        </p:txBody>
      </p:sp>
      <p:sp>
        <p:nvSpPr>
          <p:cNvPr id="36" name="Text 34"/>
          <p:cNvSpPr txBox="1"/>
          <p:nvPr/>
        </p:nvSpPr>
        <p:spPr>
          <a:xfrm>
            <a:off x="9253728" y="3154680"/>
            <a:ext cx="1188720" cy="420624"/>
          </a:xfrm>
          <a:prstGeom prst="rect">
            <a:avLst/>
          </a:prstGeom>
          <a:noFill/>
          <a:ln/>
        </p:spPr>
        <p:txBody>
          <a:bodyPr wrap="square" lIns="0" tIns="0" rIns="0" bIns="0" rtlCol="0" anchor="ctr"/>
          <a:lstStyle/>
          <a:p>
            <a:pPr algn="ctr" indent="0" marL="0">
              <a:buNone/>
            </a:pPr>
            <a:r>
              <a:rPr lang="en-US" sz="1150" b="1" dirty="0">
                <a:solidFill>
                  <a:srgbClr val="D98C3F"/>
                </a:solidFill>
                <a:latin typeface="Calibri" pitchFamily="34" charset="0"/>
                <a:ea typeface="Calibri" pitchFamily="34" charset="-122"/>
                <a:cs typeface="Calibri" pitchFamily="34" charset="-120"/>
              </a:rPr>
              <a:t>5.3</a:t>
            </a:r>
            <a:endParaRPr lang="en-US" sz="1150" dirty="0"/>
          </a:p>
        </p:txBody>
      </p:sp>
      <p:sp>
        <p:nvSpPr>
          <p:cNvPr id="37" name="Shape 35"/>
          <p:cNvSpPr/>
          <p:nvPr/>
        </p:nvSpPr>
        <p:spPr>
          <a:xfrm>
            <a:off x="566928" y="3611880"/>
            <a:ext cx="9875520" cy="420624"/>
          </a:xfrm>
          <a:prstGeom prst="roundRect">
            <a:avLst>
              <a:gd name="adj" fmla="val 17391"/>
            </a:avLst>
          </a:prstGeom>
          <a:solidFill>
            <a:srgbClr val="FAF7F1"/>
          </a:solidFill>
          <a:ln w="12700">
            <a:solidFill>
              <a:srgbClr val="FAF7F1"/>
            </a:solidFill>
            <a:prstDash val="solid"/>
          </a:ln>
        </p:spPr>
      </p:sp>
      <p:sp>
        <p:nvSpPr>
          <p:cNvPr id="38" name="Text 36"/>
          <p:cNvSpPr txBox="1"/>
          <p:nvPr/>
        </p:nvSpPr>
        <p:spPr>
          <a:xfrm>
            <a:off x="704088" y="36118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Multi-address delivery</a:t>
            </a:r>
            <a:endParaRPr lang="en-US" sz="1150" dirty="0"/>
          </a:p>
        </p:txBody>
      </p:sp>
      <p:sp>
        <p:nvSpPr>
          <p:cNvPr id="39" name="Text 37"/>
          <p:cNvSpPr txBox="1"/>
          <p:nvPr/>
        </p:nvSpPr>
        <p:spPr>
          <a:xfrm>
            <a:off x="4681728" y="36118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5</a:t>
            </a:r>
            <a:endParaRPr lang="en-US" sz="1150" dirty="0"/>
          </a:p>
        </p:txBody>
      </p:sp>
      <p:sp>
        <p:nvSpPr>
          <p:cNvPr id="40" name="Text 38"/>
          <p:cNvSpPr txBox="1"/>
          <p:nvPr/>
        </p:nvSpPr>
        <p:spPr>
          <a:xfrm>
            <a:off x="5824728" y="36118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1.0</a:t>
            </a:r>
            <a:endParaRPr lang="en-US" sz="1150" dirty="0"/>
          </a:p>
        </p:txBody>
      </p:sp>
      <p:sp>
        <p:nvSpPr>
          <p:cNvPr id="41" name="Text 39"/>
          <p:cNvSpPr txBox="1"/>
          <p:nvPr/>
        </p:nvSpPr>
        <p:spPr>
          <a:xfrm>
            <a:off x="6967728" y="36118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90%</a:t>
            </a:r>
            <a:endParaRPr lang="en-US" sz="1150" dirty="0"/>
          </a:p>
        </p:txBody>
      </p:sp>
      <p:sp>
        <p:nvSpPr>
          <p:cNvPr id="42" name="Text 40"/>
          <p:cNvSpPr txBox="1"/>
          <p:nvPr/>
        </p:nvSpPr>
        <p:spPr>
          <a:xfrm>
            <a:off x="8110728" y="36118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1</a:t>
            </a:r>
            <a:endParaRPr lang="en-US" sz="1150" dirty="0"/>
          </a:p>
        </p:txBody>
      </p:sp>
      <p:sp>
        <p:nvSpPr>
          <p:cNvPr id="43" name="Text 41"/>
          <p:cNvSpPr txBox="1"/>
          <p:nvPr/>
        </p:nvSpPr>
        <p:spPr>
          <a:xfrm>
            <a:off x="9253728" y="3611880"/>
            <a:ext cx="1188720" cy="420624"/>
          </a:xfrm>
          <a:prstGeom prst="rect">
            <a:avLst/>
          </a:prstGeom>
          <a:noFill/>
          <a:ln/>
        </p:spPr>
        <p:txBody>
          <a:bodyPr wrap="square" lIns="0" tIns="0" rIns="0" bIns="0" rtlCol="0" anchor="ctr"/>
          <a:lstStyle/>
          <a:p>
            <a:pPr algn="ctr" indent="0" marL="0">
              <a:buNone/>
            </a:pPr>
            <a:r>
              <a:rPr lang="en-US" sz="1150" b="1" dirty="0">
                <a:solidFill>
                  <a:srgbClr val="D98C3F"/>
                </a:solidFill>
                <a:latin typeface="Calibri" pitchFamily="34" charset="0"/>
                <a:ea typeface="Calibri" pitchFamily="34" charset="-122"/>
                <a:cs typeface="Calibri" pitchFamily="34" charset="-120"/>
              </a:rPr>
              <a:t>4.5</a:t>
            </a:r>
            <a:endParaRPr lang="en-US" sz="1150" dirty="0"/>
          </a:p>
        </p:txBody>
      </p:sp>
      <p:sp>
        <p:nvSpPr>
          <p:cNvPr id="44" name="Text 42"/>
          <p:cNvSpPr txBox="1"/>
          <p:nvPr/>
        </p:nvSpPr>
        <p:spPr>
          <a:xfrm>
            <a:off x="704088" y="40690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AI preference engine</a:t>
            </a:r>
            <a:endParaRPr lang="en-US" sz="1150" dirty="0"/>
          </a:p>
        </p:txBody>
      </p:sp>
      <p:sp>
        <p:nvSpPr>
          <p:cNvPr id="45" name="Text 43"/>
          <p:cNvSpPr txBox="1"/>
          <p:nvPr/>
        </p:nvSpPr>
        <p:spPr>
          <a:xfrm>
            <a:off x="4681728" y="4069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7</a:t>
            </a:r>
            <a:endParaRPr lang="en-US" sz="1150" dirty="0"/>
          </a:p>
        </p:txBody>
      </p:sp>
      <p:sp>
        <p:nvSpPr>
          <p:cNvPr id="46" name="Text 44"/>
          <p:cNvSpPr txBox="1"/>
          <p:nvPr/>
        </p:nvSpPr>
        <p:spPr>
          <a:xfrm>
            <a:off x="5824728" y="4069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2.5</a:t>
            </a:r>
            <a:endParaRPr lang="en-US" sz="1150" dirty="0"/>
          </a:p>
        </p:txBody>
      </p:sp>
      <p:sp>
        <p:nvSpPr>
          <p:cNvPr id="47" name="Text 45"/>
          <p:cNvSpPr txBox="1"/>
          <p:nvPr/>
        </p:nvSpPr>
        <p:spPr>
          <a:xfrm>
            <a:off x="6967728" y="4069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60%</a:t>
            </a:r>
            <a:endParaRPr lang="en-US" sz="1150" dirty="0"/>
          </a:p>
        </p:txBody>
      </p:sp>
      <p:sp>
        <p:nvSpPr>
          <p:cNvPr id="48" name="Text 46"/>
          <p:cNvSpPr txBox="1"/>
          <p:nvPr/>
        </p:nvSpPr>
        <p:spPr>
          <a:xfrm>
            <a:off x="8110728" y="40690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4</a:t>
            </a:r>
            <a:endParaRPr lang="en-US" sz="1150" dirty="0"/>
          </a:p>
        </p:txBody>
      </p:sp>
      <p:sp>
        <p:nvSpPr>
          <p:cNvPr id="49" name="Text 47"/>
          <p:cNvSpPr txBox="1"/>
          <p:nvPr/>
        </p:nvSpPr>
        <p:spPr>
          <a:xfrm>
            <a:off x="9253728" y="4069080"/>
            <a:ext cx="1188720" cy="420624"/>
          </a:xfrm>
          <a:prstGeom prst="rect">
            <a:avLst/>
          </a:prstGeom>
          <a:noFill/>
          <a:ln/>
        </p:spPr>
        <p:txBody>
          <a:bodyPr wrap="square" lIns="0" tIns="0" rIns="0" bIns="0" rtlCol="0" anchor="ctr"/>
          <a:lstStyle/>
          <a:p>
            <a:pPr algn="ctr" indent="0" marL="0">
              <a:buNone/>
            </a:pPr>
            <a:r>
              <a:rPr lang="en-US" sz="1150" b="1" dirty="0">
                <a:solidFill>
                  <a:srgbClr val="6E8B7B"/>
                </a:solidFill>
                <a:latin typeface="Calibri" pitchFamily="34" charset="0"/>
                <a:ea typeface="Calibri" pitchFamily="34" charset="-122"/>
                <a:cs typeface="Calibri" pitchFamily="34" charset="-120"/>
              </a:rPr>
              <a:t>2.6</a:t>
            </a:r>
            <a:endParaRPr lang="en-US" sz="1150" dirty="0"/>
          </a:p>
        </p:txBody>
      </p:sp>
      <p:sp>
        <p:nvSpPr>
          <p:cNvPr id="50" name="Shape 48"/>
          <p:cNvSpPr/>
          <p:nvPr/>
        </p:nvSpPr>
        <p:spPr>
          <a:xfrm>
            <a:off x="566928" y="4526280"/>
            <a:ext cx="9875520" cy="420624"/>
          </a:xfrm>
          <a:prstGeom prst="roundRect">
            <a:avLst>
              <a:gd name="adj" fmla="val 17391"/>
            </a:avLst>
          </a:prstGeom>
          <a:solidFill>
            <a:srgbClr val="FAF7F1"/>
          </a:solidFill>
          <a:ln w="12700">
            <a:solidFill>
              <a:srgbClr val="FAF7F1"/>
            </a:solidFill>
            <a:prstDash val="solid"/>
          </a:ln>
        </p:spPr>
      </p:sp>
      <p:sp>
        <p:nvSpPr>
          <p:cNvPr id="51" name="Text 49"/>
          <p:cNvSpPr txBox="1"/>
          <p:nvPr/>
        </p:nvSpPr>
        <p:spPr>
          <a:xfrm>
            <a:off x="704088" y="45262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Nutrition / macro goals</a:t>
            </a:r>
            <a:endParaRPr lang="en-US" sz="1150" dirty="0"/>
          </a:p>
        </p:txBody>
      </p:sp>
      <p:sp>
        <p:nvSpPr>
          <p:cNvPr id="52" name="Text 50"/>
          <p:cNvSpPr txBox="1"/>
          <p:nvPr/>
        </p:nvSpPr>
        <p:spPr>
          <a:xfrm>
            <a:off x="4681728" y="4526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4</a:t>
            </a:r>
            <a:endParaRPr lang="en-US" sz="1150" dirty="0"/>
          </a:p>
        </p:txBody>
      </p:sp>
      <p:sp>
        <p:nvSpPr>
          <p:cNvPr id="53" name="Text 51"/>
          <p:cNvSpPr txBox="1"/>
          <p:nvPr/>
        </p:nvSpPr>
        <p:spPr>
          <a:xfrm>
            <a:off x="5824728" y="4526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1.5</a:t>
            </a:r>
            <a:endParaRPr lang="en-US" sz="1150" dirty="0"/>
          </a:p>
        </p:txBody>
      </p:sp>
      <p:sp>
        <p:nvSpPr>
          <p:cNvPr id="54" name="Text 52"/>
          <p:cNvSpPr txBox="1"/>
          <p:nvPr/>
        </p:nvSpPr>
        <p:spPr>
          <a:xfrm>
            <a:off x="6967728" y="4526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65%</a:t>
            </a:r>
            <a:endParaRPr lang="en-US" sz="1150" dirty="0"/>
          </a:p>
        </p:txBody>
      </p:sp>
      <p:sp>
        <p:nvSpPr>
          <p:cNvPr id="55" name="Text 53"/>
          <p:cNvSpPr txBox="1"/>
          <p:nvPr/>
        </p:nvSpPr>
        <p:spPr>
          <a:xfrm>
            <a:off x="8110728" y="45262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2.5</a:t>
            </a:r>
            <a:endParaRPr lang="en-US" sz="1150" dirty="0"/>
          </a:p>
        </p:txBody>
      </p:sp>
      <p:sp>
        <p:nvSpPr>
          <p:cNvPr id="56" name="Text 54"/>
          <p:cNvSpPr txBox="1"/>
          <p:nvPr/>
        </p:nvSpPr>
        <p:spPr>
          <a:xfrm>
            <a:off x="9253728" y="4526280"/>
            <a:ext cx="1188720" cy="420624"/>
          </a:xfrm>
          <a:prstGeom prst="rect">
            <a:avLst/>
          </a:prstGeom>
          <a:noFill/>
          <a:ln/>
        </p:spPr>
        <p:txBody>
          <a:bodyPr wrap="square" lIns="0" tIns="0" rIns="0" bIns="0" rtlCol="0" anchor="ctr"/>
          <a:lstStyle/>
          <a:p>
            <a:pPr algn="ctr" indent="0" marL="0">
              <a:buNone/>
            </a:pPr>
            <a:r>
              <a:rPr lang="en-US" sz="1150" b="1" dirty="0">
                <a:solidFill>
                  <a:srgbClr val="6E8B7B"/>
                </a:solidFill>
                <a:latin typeface="Calibri" pitchFamily="34" charset="0"/>
                <a:ea typeface="Calibri" pitchFamily="34" charset="-122"/>
                <a:cs typeface="Calibri" pitchFamily="34" charset="-120"/>
              </a:rPr>
              <a:t>1.6</a:t>
            </a:r>
            <a:endParaRPr lang="en-US" sz="1150" dirty="0"/>
          </a:p>
        </p:txBody>
      </p:sp>
      <p:sp>
        <p:nvSpPr>
          <p:cNvPr id="57" name="Text 55"/>
          <p:cNvSpPr txBox="1"/>
          <p:nvPr/>
        </p:nvSpPr>
        <p:spPr>
          <a:xfrm>
            <a:off x="704088" y="49834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Gift a plan</a:t>
            </a:r>
            <a:endParaRPr lang="en-US" sz="1150" dirty="0"/>
          </a:p>
        </p:txBody>
      </p:sp>
      <p:sp>
        <p:nvSpPr>
          <p:cNvPr id="58" name="Text 56"/>
          <p:cNvSpPr txBox="1"/>
          <p:nvPr/>
        </p:nvSpPr>
        <p:spPr>
          <a:xfrm>
            <a:off x="4681728" y="4983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3</a:t>
            </a:r>
            <a:endParaRPr lang="en-US" sz="1150" dirty="0"/>
          </a:p>
        </p:txBody>
      </p:sp>
      <p:sp>
        <p:nvSpPr>
          <p:cNvPr id="59" name="Text 57"/>
          <p:cNvSpPr txBox="1"/>
          <p:nvPr/>
        </p:nvSpPr>
        <p:spPr>
          <a:xfrm>
            <a:off x="5824728" y="4983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1.5</a:t>
            </a:r>
            <a:endParaRPr lang="en-US" sz="1150" dirty="0"/>
          </a:p>
        </p:txBody>
      </p:sp>
      <p:sp>
        <p:nvSpPr>
          <p:cNvPr id="60" name="Text 58"/>
          <p:cNvSpPr txBox="1"/>
          <p:nvPr/>
        </p:nvSpPr>
        <p:spPr>
          <a:xfrm>
            <a:off x="6967728" y="4983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70%</a:t>
            </a:r>
            <a:endParaRPr lang="en-US" sz="1150" dirty="0"/>
          </a:p>
        </p:txBody>
      </p:sp>
      <p:sp>
        <p:nvSpPr>
          <p:cNvPr id="61" name="Text 59"/>
          <p:cNvSpPr txBox="1"/>
          <p:nvPr/>
        </p:nvSpPr>
        <p:spPr>
          <a:xfrm>
            <a:off x="8110728" y="49834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a:t>
            </a:r>
            <a:endParaRPr lang="en-US" sz="1150" dirty="0"/>
          </a:p>
        </p:txBody>
      </p:sp>
      <p:sp>
        <p:nvSpPr>
          <p:cNvPr id="62" name="Text 60"/>
          <p:cNvSpPr txBox="1"/>
          <p:nvPr/>
        </p:nvSpPr>
        <p:spPr>
          <a:xfrm>
            <a:off x="9253728" y="4983480"/>
            <a:ext cx="1188720" cy="420624"/>
          </a:xfrm>
          <a:prstGeom prst="rect">
            <a:avLst/>
          </a:prstGeom>
          <a:noFill/>
          <a:ln/>
        </p:spPr>
        <p:txBody>
          <a:bodyPr wrap="square" lIns="0" tIns="0" rIns="0" bIns="0" rtlCol="0" anchor="ctr"/>
          <a:lstStyle/>
          <a:p>
            <a:pPr algn="ctr" indent="0" marL="0">
              <a:buNone/>
            </a:pPr>
            <a:r>
              <a:rPr lang="en-US" sz="1150" b="1" dirty="0">
                <a:solidFill>
                  <a:srgbClr val="6E8B7B"/>
                </a:solidFill>
                <a:latin typeface="Calibri" pitchFamily="34" charset="0"/>
                <a:ea typeface="Calibri" pitchFamily="34" charset="-122"/>
                <a:cs typeface="Calibri" pitchFamily="34" charset="-120"/>
              </a:rPr>
              <a:t>1.6</a:t>
            </a:r>
            <a:endParaRPr lang="en-US" sz="1150" dirty="0"/>
          </a:p>
        </p:txBody>
      </p:sp>
      <p:sp>
        <p:nvSpPr>
          <p:cNvPr id="63" name="Shape 61"/>
          <p:cNvSpPr/>
          <p:nvPr/>
        </p:nvSpPr>
        <p:spPr>
          <a:xfrm>
            <a:off x="566928" y="5440680"/>
            <a:ext cx="9875520" cy="420624"/>
          </a:xfrm>
          <a:prstGeom prst="roundRect">
            <a:avLst>
              <a:gd name="adj" fmla="val 17391"/>
            </a:avLst>
          </a:prstGeom>
          <a:solidFill>
            <a:srgbClr val="FAF7F1"/>
          </a:solidFill>
          <a:ln w="12700">
            <a:solidFill>
              <a:srgbClr val="FAF7F1"/>
            </a:solidFill>
            <a:prstDash val="solid"/>
          </a:ln>
        </p:spPr>
      </p:sp>
      <p:sp>
        <p:nvSpPr>
          <p:cNvPr id="64" name="Text 62"/>
          <p:cNvSpPr txBox="1"/>
          <p:nvPr/>
        </p:nvSpPr>
        <p:spPr>
          <a:xfrm>
            <a:off x="704088" y="5440680"/>
            <a:ext cx="3977640" cy="420624"/>
          </a:xfrm>
          <a:prstGeom prst="rect">
            <a:avLst/>
          </a:prstGeom>
          <a:noFill/>
          <a:ln/>
        </p:spPr>
        <p:txBody>
          <a:bodyPr wrap="square" lIns="0" tIns="0" rIns="0" bIns="0" rtlCol="0" anchor="ctr"/>
          <a:lstStyle/>
          <a:p>
            <a:pPr algn="l" indent="0" marL="0">
              <a:buNone/>
            </a:pPr>
            <a:r>
              <a:rPr lang="en-US" sz="1150" dirty="0">
                <a:solidFill>
                  <a:srgbClr val="241C15"/>
                </a:solidFill>
                <a:latin typeface="Calibri" pitchFamily="34" charset="0"/>
                <a:ea typeface="Calibri" pitchFamily="34" charset="-122"/>
                <a:cs typeface="Calibri" pitchFamily="34" charset="-120"/>
              </a:rPr>
              <a:t>Corporate plans</a:t>
            </a:r>
            <a:endParaRPr lang="en-US" sz="1150" dirty="0"/>
          </a:p>
        </p:txBody>
      </p:sp>
      <p:sp>
        <p:nvSpPr>
          <p:cNvPr id="65" name="Text 63"/>
          <p:cNvSpPr txBox="1"/>
          <p:nvPr/>
        </p:nvSpPr>
        <p:spPr>
          <a:xfrm>
            <a:off x="4681728" y="5440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2</a:t>
            </a:r>
            <a:endParaRPr lang="en-US" sz="1150" dirty="0"/>
          </a:p>
        </p:txBody>
      </p:sp>
      <p:sp>
        <p:nvSpPr>
          <p:cNvPr id="66" name="Text 64"/>
          <p:cNvSpPr txBox="1"/>
          <p:nvPr/>
        </p:nvSpPr>
        <p:spPr>
          <a:xfrm>
            <a:off x="5824728" y="5440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3.0</a:t>
            </a:r>
            <a:endParaRPr lang="en-US" sz="1150" dirty="0"/>
          </a:p>
        </p:txBody>
      </p:sp>
      <p:sp>
        <p:nvSpPr>
          <p:cNvPr id="67" name="Text 65"/>
          <p:cNvSpPr txBox="1"/>
          <p:nvPr/>
        </p:nvSpPr>
        <p:spPr>
          <a:xfrm>
            <a:off x="6967728" y="5440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50%</a:t>
            </a:r>
            <a:endParaRPr lang="en-US" sz="1150" dirty="0"/>
          </a:p>
        </p:txBody>
      </p:sp>
      <p:sp>
        <p:nvSpPr>
          <p:cNvPr id="68" name="Text 66"/>
          <p:cNvSpPr txBox="1"/>
          <p:nvPr/>
        </p:nvSpPr>
        <p:spPr>
          <a:xfrm>
            <a:off x="8110728" y="5440680"/>
            <a:ext cx="1143000" cy="420624"/>
          </a:xfrm>
          <a:prstGeom prst="rect">
            <a:avLst/>
          </a:prstGeom>
          <a:noFill/>
          <a:ln/>
        </p:spPr>
        <p:txBody>
          <a:bodyPr wrap="square" lIns="0" tIns="0" rIns="0" bIns="0" rtlCol="0" anchor="ctr"/>
          <a:lstStyle/>
          <a:p>
            <a:pPr algn="ctr" indent="0" marL="0">
              <a:buNone/>
            </a:pPr>
            <a:r>
              <a:rPr lang="en-US" sz="1150" dirty="0">
                <a:solidFill>
                  <a:srgbClr val="241C15"/>
                </a:solidFill>
                <a:latin typeface="Calibri" pitchFamily="34" charset="0"/>
                <a:ea typeface="Calibri" pitchFamily="34" charset="-122"/>
                <a:cs typeface="Calibri" pitchFamily="34" charset="-120"/>
              </a:rPr>
              <a:t>5</a:t>
            </a:r>
            <a:endParaRPr lang="en-US" sz="1150" dirty="0"/>
          </a:p>
        </p:txBody>
      </p:sp>
      <p:sp>
        <p:nvSpPr>
          <p:cNvPr id="69" name="Text 67"/>
          <p:cNvSpPr txBox="1"/>
          <p:nvPr/>
        </p:nvSpPr>
        <p:spPr>
          <a:xfrm>
            <a:off x="9253728" y="5440680"/>
            <a:ext cx="1188720" cy="420624"/>
          </a:xfrm>
          <a:prstGeom prst="rect">
            <a:avLst/>
          </a:prstGeom>
          <a:noFill/>
          <a:ln/>
        </p:spPr>
        <p:txBody>
          <a:bodyPr wrap="square" lIns="0" tIns="0" rIns="0" bIns="0" rtlCol="0" anchor="ctr"/>
          <a:lstStyle/>
          <a:p>
            <a:pPr algn="ctr" indent="0" marL="0">
              <a:buNone/>
            </a:pPr>
            <a:r>
              <a:rPr lang="en-US" sz="1150" b="1" dirty="0">
                <a:solidFill>
                  <a:srgbClr val="6B6157"/>
                </a:solidFill>
                <a:latin typeface="Calibri" pitchFamily="34" charset="0"/>
                <a:ea typeface="Calibri" pitchFamily="34" charset="-122"/>
                <a:cs typeface="Calibri" pitchFamily="34" charset="-120"/>
              </a:rPr>
              <a:t>0.6</a:t>
            </a:r>
            <a:endParaRPr lang="en-US" sz="1150" dirty="0"/>
          </a:p>
        </p:txBody>
      </p:sp>
      <p:sp>
        <p:nvSpPr>
          <p:cNvPr id="70" name="Shape 68"/>
          <p:cNvSpPr/>
          <p:nvPr/>
        </p:nvSpPr>
        <p:spPr>
          <a:xfrm>
            <a:off x="10625328" y="1389888"/>
            <a:ext cx="1005840" cy="4480560"/>
          </a:xfrm>
          <a:prstGeom prst="roundRect">
            <a:avLst>
              <a:gd name="adj" fmla="val 7273"/>
            </a:avLst>
          </a:prstGeom>
          <a:solidFill>
            <a:srgbClr val="F3EFE6"/>
          </a:solidFill>
          <a:ln w="12700">
            <a:solidFill>
              <a:srgbClr val="F3EFE6"/>
            </a:solidFill>
            <a:prstDash val="solid"/>
          </a:ln>
        </p:spPr>
      </p:sp>
      <p:sp>
        <p:nvSpPr>
          <p:cNvPr id="71" name="Text 69"/>
          <p:cNvSpPr txBox="1"/>
          <p:nvPr/>
        </p:nvSpPr>
        <p:spPr>
          <a:xfrm>
            <a:off x="10625328" y="1783080"/>
            <a:ext cx="1005840" cy="365760"/>
          </a:xfrm>
          <a:prstGeom prst="rect">
            <a:avLst/>
          </a:prstGeom>
          <a:noFill/>
          <a:ln/>
        </p:spPr>
        <p:txBody>
          <a:bodyPr wrap="square" lIns="0" tIns="0" rIns="0" bIns="0" rtlCol="0" anchor="ctr"/>
          <a:lstStyle/>
          <a:p>
            <a:pPr algn="ctr" indent="0" marL="0">
              <a:buNone/>
            </a:pPr>
            <a:r>
              <a:rPr lang="en-US" sz="1500" b="1" dirty="0">
                <a:solidFill>
                  <a:srgbClr val="B85042"/>
                </a:solidFill>
                <a:latin typeface="Cambria" pitchFamily="34" charset="0"/>
                <a:ea typeface="Cambria" pitchFamily="34" charset="-122"/>
                <a:cs typeface="Cambria" pitchFamily="34" charset="-120"/>
              </a:rPr>
              <a:t>P1</a:t>
            </a:r>
            <a:endParaRPr lang="en-US" sz="1500" dirty="0"/>
          </a:p>
        </p:txBody>
      </p:sp>
      <p:sp>
        <p:nvSpPr>
          <p:cNvPr id="72" name="Text 70"/>
          <p:cNvSpPr txBox="1"/>
          <p:nvPr/>
        </p:nvSpPr>
        <p:spPr>
          <a:xfrm>
            <a:off x="10625328" y="3200400"/>
            <a:ext cx="1005840" cy="365760"/>
          </a:xfrm>
          <a:prstGeom prst="rect">
            <a:avLst/>
          </a:prstGeom>
          <a:noFill/>
          <a:ln/>
        </p:spPr>
        <p:txBody>
          <a:bodyPr wrap="square" lIns="0" tIns="0" rIns="0" bIns="0" rtlCol="0" anchor="ctr"/>
          <a:lstStyle/>
          <a:p>
            <a:pPr algn="ctr" indent="0" marL="0">
              <a:buNone/>
            </a:pPr>
            <a:r>
              <a:rPr lang="en-US" sz="1500" b="1" dirty="0">
                <a:solidFill>
                  <a:srgbClr val="D98C3F"/>
                </a:solidFill>
                <a:latin typeface="Cambria" pitchFamily="34" charset="0"/>
                <a:ea typeface="Cambria" pitchFamily="34" charset="-122"/>
                <a:cs typeface="Cambria" pitchFamily="34" charset="-120"/>
              </a:rPr>
              <a:t>P2</a:t>
            </a:r>
            <a:endParaRPr lang="en-US" sz="1500" dirty="0"/>
          </a:p>
        </p:txBody>
      </p:sp>
      <p:sp>
        <p:nvSpPr>
          <p:cNvPr id="73" name="Text 71"/>
          <p:cNvSpPr txBox="1"/>
          <p:nvPr/>
        </p:nvSpPr>
        <p:spPr>
          <a:xfrm>
            <a:off x="10625328" y="4480560"/>
            <a:ext cx="1005840" cy="365760"/>
          </a:xfrm>
          <a:prstGeom prst="rect">
            <a:avLst/>
          </a:prstGeom>
          <a:noFill/>
          <a:ln/>
        </p:spPr>
        <p:txBody>
          <a:bodyPr wrap="square" lIns="0" tIns="0" rIns="0" bIns="0" rtlCol="0" anchor="ctr"/>
          <a:lstStyle/>
          <a:p>
            <a:pPr algn="ctr" indent="0" marL="0">
              <a:buNone/>
            </a:pPr>
            <a:r>
              <a:rPr lang="en-US" sz="1500" b="1" dirty="0">
                <a:solidFill>
                  <a:srgbClr val="6E8B7B"/>
                </a:solidFill>
                <a:latin typeface="Cambria" pitchFamily="34" charset="0"/>
                <a:ea typeface="Cambria" pitchFamily="34" charset="-122"/>
                <a:cs typeface="Cambria" pitchFamily="34" charset="-120"/>
              </a:rPr>
              <a:t>P3</a:t>
            </a:r>
            <a:endParaRPr lang="en-US" sz="1500" dirty="0"/>
          </a:p>
        </p:txBody>
      </p:sp>
      <p:sp>
        <p:nvSpPr>
          <p:cNvPr id="74" name="Text 72"/>
          <p:cNvSpPr txBox="1"/>
          <p:nvPr/>
        </p:nvSpPr>
        <p:spPr>
          <a:xfrm>
            <a:off x="566928" y="5989320"/>
            <a:ext cx="11064240" cy="548640"/>
          </a:xfrm>
          <a:prstGeom prst="rect">
            <a:avLst/>
          </a:prstGeom>
          <a:noFill/>
          <a:ln/>
        </p:spPr>
        <p:txBody>
          <a:bodyPr wrap="square" lIns="0" tIns="0" rIns="0" bIns="0" rtlCol="0" anchor="ctr"/>
          <a:lstStyle/>
          <a:p>
            <a:pPr indent="0" marL="0">
              <a:lnSpc>
                <a:spcPts val="1400"/>
              </a:lnSpc>
              <a:buNone/>
            </a:pPr>
            <a:r>
              <a:rPr lang="en-US" sz="1050" i="1" dirty="0">
                <a:solidFill>
                  <a:srgbClr val="6B6157"/>
                </a:solidFill>
                <a:latin typeface="Calibri" pitchFamily="34" charset="0"/>
                <a:ea typeface="Calibri" pitchFamily="34" charset="-122"/>
                <a:cs typeface="Calibri" pitchFamily="34" charset="-120"/>
              </a:rPr>
              <a:t>Reach = relative share of the scheduled-meals base reached per quarter (1–10). Impact = 0.5 minimal to 3 massive. Effort = person-months. These are my estimates on stated assumptions — with MealsOn’s funnel data I would rescore Reach and Confidence first.</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EFE6"/>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SEQUENCING</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Fix the bucket, then fill it, then compound it</a:t>
            </a:r>
            <a:endParaRPr lang="en-US" sz="3200" dirty="0"/>
          </a:p>
        </p:txBody>
      </p:sp>
      <p:sp>
        <p:nvSpPr>
          <p:cNvPr id="4" name="Shape 2"/>
          <p:cNvSpPr/>
          <p:nvPr/>
        </p:nvSpPr>
        <p:spPr>
          <a:xfrm>
            <a:off x="566928" y="1417320"/>
            <a:ext cx="3584448" cy="4480560"/>
          </a:xfrm>
          <a:prstGeom prst="roundRect">
            <a:avLst>
              <a:gd name="adj" fmla="val 2041"/>
            </a:avLst>
          </a:prstGeom>
          <a:solidFill>
            <a:srgbClr val="FFFFFF"/>
          </a:solidFill>
          <a:ln w="12700">
            <a:solidFill>
              <a:srgbClr val="FFFFFF"/>
            </a:solidFill>
            <a:prstDash val="solid"/>
          </a:ln>
        </p:spPr>
      </p:sp>
      <p:sp>
        <p:nvSpPr>
          <p:cNvPr id="5" name="Shape 3"/>
          <p:cNvSpPr/>
          <p:nvPr/>
        </p:nvSpPr>
        <p:spPr>
          <a:xfrm>
            <a:off x="841248" y="1691640"/>
            <a:ext cx="1051560" cy="384048"/>
          </a:xfrm>
          <a:prstGeom prst="roundRect">
            <a:avLst>
              <a:gd name="adj" fmla="val 14286"/>
            </a:avLst>
          </a:prstGeom>
          <a:solidFill>
            <a:srgbClr val="B85042"/>
          </a:solidFill>
          <a:ln w="12700">
            <a:solidFill>
              <a:srgbClr val="333333"/>
            </a:solidFill>
            <a:prstDash val="solid"/>
          </a:ln>
        </p:spPr>
      </p:sp>
      <p:sp>
        <p:nvSpPr>
          <p:cNvPr id="6" name="Text 4"/>
          <p:cNvSpPr txBox="1"/>
          <p:nvPr/>
        </p:nvSpPr>
        <p:spPr>
          <a:xfrm>
            <a:off x="841248" y="1691640"/>
            <a:ext cx="105156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Phase 1</a:t>
            </a:r>
            <a:endParaRPr lang="en-US" sz="1150" dirty="0"/>
          </a:p>
        </p:txBody>
      </p:sp>
      <p:sp>
        <p:nvSpPr>
          <p:cNvPr id="7" name="Text 5"/>
          <p:cNvSpPr txBox="1"/>
          <p:nvPr/>
        </p:nvSpPr>
        <p:spPr>
          <a:xfrm>
            <a:off x="841248" y="2212848"/>
            <a:ext cx="3017520" cy="365760"/>
          </a:xfrm>
          <a:prstGeom prst="rect">
            <a:avLst/>
          </a:prstGeom>
          <a:noFill/>
          <a:ln/>
        </p:spPr>
        <p:txBody>
          <a:bodyPr wrap="square" lIns="0" tIns="0" rIns="0" bIns="0" rtlCol="0" anchor="ctr"/>
          <a:lstStyle/>
          <a:p>
            <a:pPr indent="0" marL="0">
              <a:buNone/>
            </a:pPr>
            <a:r>
              <a:rPr lang="en-US" sz="1600" b="1" dirty="0">
                <a:solidFill>
                  <a:srgbClr val="241C15"/>
                </a:solidFill>
                <a:latin typeface="Cambria" pitchFamily="34" charset="0"/>
                <a:ea typeface="Cambria" pitchFamily="34" charset="-122"/>
                <a:cs typeface="Cambria" pitchFamily="34" charset="-120"/>
              </a:rPr>
              <a:t>Q1  ·  Stop the churn</a:t>
            </a:r>
            <a:endParaRPr lang="en-US" sz="1600" dirty="0"/>
          </a:p>
        </p:txBody>
      </p:sp>
      <p:sp>
        <p:nvSpPr>
          <p:cNvPr id="8" name="Text 6"/>
          <p:cNvSpPr txBox="1"/>
          <p:nvPr/>
        </p:nvSpPr>
        <p:spPr>
          <a:xfrm>
            <a:off x="841248" y="2697480"/>
            <a:ext cx="3035808" cy="1828800"/>
          </a:xfrm>
          <a:prstGeom prst="rect">
            <a:avLst/>
          </a:prstGeom>
          <a:noFill/>
          <a:ln/>
        </p:spPr>
        <p:txBody>
          <a:bodyPr wrap="square" lIns="0" tIns="0" rIns="0" bIns="0" rtlCol="0" anchor="ctr"/>
          <a:lstStyle/>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Per-meal skip and reschedule</a:t>
            </a:r>
            <a:endParaRPr lang="en-US" sz="1200" dirty="0"/>
          </a:p>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Menu published a week ahead + swap</a:t>
            </a:r>
            <a:endParaRPr lang="en-US" sz="1200" dirty="0"/>
          </a:p>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Multi-address delivery</a:t>
            </a:r>
            <a:endParaRPr lang="en-US" sz="1200" dirty="0"/>
          </a:p>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Cut-off times made explicit</a:t>
            </a:r>
            <a:endParaRPr lang="en-US" sz="1200" dirty="0"/>
          </a:p>
        </p:txBody>
      </p:sp>
      <p:sp>
        <p:nvSpPr>
          <p:cNvPr id="9" name="Shape 7"/>
          <p:cNvSpPr/>
          <p:nvPr/>
        </p:nvSpPr>
        <p:spPr>
          <a:xfrm>
            <a:off x="841248" y="4956048"/>
            <a:ext cx="3017520" cy="0"/>
          </a:xfrm>
          <a:prstGeom prst="line">
            <a:avLst/>
          </a:prstGeom>
          <a:noFill/>
          <a:ln w="12700">
            <a:solidFill>
              <a:srgbClr val="E0D8CC"/>
            </a:solidFill>
            <a:prstDash val="solid"/>
          </a:ln>
        </p:spPr>
      </p:sp>
      <p:sp>
        <p:nvSpPr>
          <p:cNvPr id="10" name="Text 8"/>
          <p:cNvSpPr txBox="1"/>
          <p:nvPr/>
        </p:nvSpPr>
        <p:spPr>
          <a:xfrm>
            <a:off x="841248" y="5074920"/>
            <a:ext cx="3017520" cy="228600"/>
          </a:xfrm>
          <a:prstGeom prst="rect">
            <a:avLst/>
          </a:prstGeom>
          <a:noFill/>
          <a:ln/>
        </p:spPr>
        <p:txBody>
          <a:bodyPr wrap="square" lIns="0" tIns="0" rIns="0" bIns="0" rtlCol="0" anchor="ctr"/>
          <a:lstStyle/>
          <a:p>
            <a:pPr indent="0" marL="0">
              <a:buNone/>
            </a:pPr>
            <a:r>
              <a:rPr lang="en-US" sz="900" b="1" spc="110" kern="0" dirty="0">
                <a:solidFill>
                  <a:srgbClr val="B85042"/>
                </a:solidFill>
                <a:latin typeface="Calibri" pitchFamily="34" charset="0"/>
                <a:ea typeface="Calibri" pitchFamily="34" charset="-122"/>
                <a:cs typeface="Calibri" pitchFamily="34" charset="-120"/>
              </a:rPr>
              <a:t>PRIMARY METRIC</a:t>
            </a:r>
            <a:endParaRPr lang="en-US" sz="900" dirty="0"/>
          </a:p>
        </p:txBody>
      </p:sp>
      <p:sp>
        <p:nvSpPr>
          <p:cNvPr id="11" name="Text 9"/>
          <p:cNvSpPr txBox="1"/>
          <p:nvPr/>
        </p:nvSpPr>
        <p:spPr>
          <a:xfrm>
            <a:off x="841248" y="5321808"/>
            <a:ext cx="3035808" cy="457200"/>
          </a:xfrm>
          <a:prstGeom prst="rect">
            <a:avLst/>
          </a:prstGeom>
          <a:noFill/>
          <a:ln/>
        </p:spPr>
        <p:txBody>
          <a:bodyPr wrap="square" lIns="0" tIns="0" rIns="0" bIns="0" rtlCol="0" anchor="ctr"/>
          <a:lstStyle/>
          <a:p>
            <a:pPr indent="0" marL="0">
              <a:lnSpc>
                <a:spcPts val="1400"/>
              </a:lnSpc>
              <a:buNone/>
            </a:pPr>
            <a:r>
              <a:rPr lang="en-US" sz="1100" dirty="0">
                <a:solidFill>
                  <a:srgbClr val="241C15"/>
                </a:solidFill>
                <a:latin typeface="Calibri" pitchFamily="34" charset="0"/>
                <a:ea typeface="Calibri" pitchFamily="34" charset="-122"/>
                <a:cs typeface="Calibri" pitchFamily="34" charset="-120"/>
              </a:rPr>
              <a:t>Renewal rate, meal completion rate</a:t>
            </a:r>
            <a:endParaRPr lang="en-US" sz="1100" dirty="0"/>
          </a:p>
        </p:txBody>
      </p:sp>
      <p:sp>
        <p:nvSpPr>
          <p:cNvPr id="12" name="Shape 10"/>
          <p:cNvSpPr/>
          <p:nvPr/>
        </p:nvSpPr>
        <p:spPr>
          <a:xfrm>
            <a:off x="4261104" y="1417320"/>
            <a:ext cx="3584448" cy="4480560"/>
          </a:xfrm>
          <a:prstGeom prst="roundRect">
            <a:avLst>
              <a:gd name="adj" fmla="val 2041"/>
            </a:avLst>
          </a:prstGeom>
          <a:solidFill>
            <a:srgbClr val="FFFFFF"/>
          </a:solidFill>
          <a:ln w="12700">
            <a:solidFill>
              <a:srgbClr val="FFFFFF"/>
            </a:solidFill>
            <a:prstDash val="solid"/>
          </a:ln>
        </p:spPr>
      </p:sp>
      <p:sp>
        <p:nvSpPr>
          <p:cNvPr id="13" name="Shape 11"/>
          <p:cNvSpPr/>
          <p:nvPr/>
        </p:nvSpPr>
        <p:spPr>
          <a:xfrm>
            <a:off x="4535424" y="1691640"/>
            <a:ext cx="1051560" cy="384048"/>
          </a:xfrm>
          <a:prstGeom prst="roundRect">
            <a:avLst>
              <a:gd name="adj" fmla="val 14286"/>
            </a:avLst>
          </a:prstGeom>
          <a:solidFill>
            <a:srgbClr val="D98C3F"/>
          </a:solidFill>
          <a:ln w="12700">
            <a:solidFill>
              <a:srgbClr val="333333"/>
            </a:solidFill>
            <a:prstDash val="solid"/>
          </a:ln>
        </p:spPr>
      </p:sp>
      <p:sp>
        <p:nvSpPr>
          <p:cNvPr id="14" name="Text 12"/>
          <p:cNvSpPr txBox="1"/>
          <p:nvPr/>
        </p:nvSpPr>
        <p:spPr>
          <a:xfrm>
            <a:off x="4535424" y="1691640"/>
            <a:ext cx="105156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Phase 2</a:t>
            </a:r>
            <a:endParaRPr lang="en-US" sz="1150" dirty="0"/>
          </a:p>
        </p:txBody>
      </p:sp>
      <p:sp>
        <p:nvSpPr>
          <p:cNvPr id="15" name="Text 13"/>
          <p:cNvSpPr txBox="1"/>
          <p:nvPr/>
        </p:nvSpPr>
        <p:spPr>
          <a:xfrm>
            <a:off x="4535424" y="2212848"/>
            <a:ext cx="3017520" cy="365760"/>
          </a:xfrm>
          <a:prstGeom prst="rect">
            <a:avLst/>
          </a:prstGeom>
          <a:noFill/>
          <a:ln/>
        </p:spPr>
        <p:txBody>
          <a:bodyPr wrap="square" lIns="0" tIns="0" rIns="0" bIns="0" rtlCol="0" anchor="ctr"/>
          <a:lstStyle/>
          <a:p>
            <a:pPr indent="0" marL="0">
              <a:buNone/>
            </a:pPr>
            <a:r>
              <a:rPr lang="en-US" sz="1600" b="1" dirty="0">
                <a:solidFill>
                  <a:srgbClr val="241C15"/>
                </a:solidFill>
                <a:latin typeface="Cambria" pitchFamily="34" charset="0"/>
                <a:ea typeface="Cambria" pitchFamily="34" charset="-122"/>
                <a:cs typeface="Cambria" pitchFamily="34" charset="-120"/>
              </a:rPr>
              <a:t>Q2  ·  Open the funnel</a:t>
            </a:r>
            <a:endParaRPr lang="en-US" sz="1600" dirty="0"/>
          </a:p>
        </p:txBody>
      </p:sp>
      <p:sp>
        <p:nvSpPr>
          <p:cNvPr id="16" name="Text 14"/>
          <p:cNvSpPr txBox="1"/>
          <p:nvPr/>
        </p:nvSpPr>
        <p:spPr>
          <a:xfrm>
            <a:off x="4535424" y="2697480"/>
            <a:ext cx="3035808" cy="1828800"/>
          </a:xfrm>
          <a:prstGeom prst="rect">
            <a:avLst/>
          </a:prstGeom>
          <a:noFill/>
          <a:ln/>
        </p:spPr>
        <p:txBody>
          <a:bodyPr wrap="square" lIns="0" tIns="0" rIns="0" bIns="0" rtlCol="0" anchor="ctr"/>
          <a:lstStyle/>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Meal credit wallet</a:t>
            </a:r>
            <a:endParaRPr lang="en-US" sz="1200" dirty="0"/>
          </a:p>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3-meal trial pack</a:t>
            </a:r>
            <a:endParaRPr lang="en-US" sz="1200" dirty="0"/>
          </a:p>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Onboarding preference quiz</a:t>
            </a:r>
            <a:endParaRPr lang="en-US" sz="1200" dirty="0"/>
          </a:p>
        </p:txBody>
      </p:sp>
      <p:sp>
        <p:nvSpPr>
          <p:cNvPr id="17" name="Shape 15"/>
          <p:cNvSpPr/>
          <p:nvPr/>
        </p:nvSpPr>
        <p:spPr>
          <a:xfrm>
            <a:off x="4535424" y="4956048"/>
            <a:ext cx="3017520" cy="0"/>
          </a:xfrm>
          <a:prstGeom prst="line">
            <a:avLst/>
          </a:prstGeom>
          <a:noFill/>
          <a:ln w="12700">
            <a:solidFill>
              <a:srgbClr val="E0D8CC"/>
            </a:solidFill>
            <a:prstDash val="solid"/>
          </a:ln>
        </p:spPr>
      </p:sp>
      <p:sp>
        <p:nvSpPr>
          <p:cNvPr id="18" name="Text 16"/>
          <p:cNvSpPr txBox="1"/>
          <p:nvPr/>
        </p:nvSpPr>
        <p:spPr>
          <a:xfrm>
            <a:off x="4535424" y="5074920"/>
            <a:ext cx="3017520" cy="228600"/>
          </a:xfrm>
          <a:prstGeom prst="rect">
            <a:avLst/>
          </a:prstGeom>
          <a:noFill/>
          <a:ln/>
        </p:spPr>
        <p:txBody>
          <a:bodyPr wrap="square" lIns="0" tIns="0" rIns="0" bIns="0" rtlCol="0" anchor="ctr"/>
          <a:lstStyle/>
          <a:p>
            <a:pPr indent="0" marL="0">
              <a:buNone/>
            </a:pPr>
            <a:r>
              <a:rPr lang="en-US" sz="900" b="1" spc="110" kern="0" dirty="0">
                <a:solidFill>
                  <a:srgbClr val="D98C3F"/>
                </a:solidFill>
                <a:latin typeface="Calibri" pitchFamily="34" charset="0"/>
                <a:ea typeface="Calibri" pitchFamily="34" charset="-122"/>
                <a:cs typeface="Calibri" pitchFamily="34" charset="-120"/>
              </a:rPr>
              <a:t>PRIMARY METRIC</a:t>
            </a:r>
            <a:endParaRPr lang="en-US" sz="900" dirty="0"/>
          </a:p>
        </p:txBody>
      </p:sp>
      <p:sp>
        <p:nvSpPr>
          <p:cNvPr id="19" name="Text 17"/>
          <p:cNvSpPr txBox="1"/>
          <p:nvPr/>
        </p:nvSpPr>
        <p:spPr>
          <a:xfrm>
            <a:off x="4535424" y="5321808"/>
            <a:ext cx="3035808" cy="457200"/>
          </a:xfrm>
          <a:prstGeom prst="rect">
            <a:avLst/>
          </a:prstGeom>
          <a:noFill/>
          <a:ln/>
        </p:spPr>
        <p:txBody>
          <a:bodyPr wrap="square" lIns="0" tIns="0" rIns="0" bIns="0" rtlCol="0" anchor="ctr"/>
          <a:lstStyle/>
          <a:p>
            <a:pPr indent="0" marL="0">
              <a:lnSpc>
                <a:spcPts val="1400"/>
              </a:lnSpc>
              <a:buNone/>
            </a:pPr>
            <a:r>
              <a:rPr lang="en-US" sz="1100" dirty="0">
                <a:solidFill>
                  <a:srgbClr val="241C15"/>
                </a:solidFill>
                <a:latin typeface="Calibri" pitchFamily="34" charset="0"/>
                <a:ea typeface="Calibri" pitchFamily="34" charset="-122"/>
                <a:cs typeface="Calibri" pitchFamily="34" charset="-120"/>
              </a:rPr>
              <a:t>Trial→paid conversion, plan starts / MAU</a:t>
            </a:r>
            <a:endParaRPr lang="en-US" sz="1100" dirty="0"/>
          </a:p>
        </p:txBody>
      </p:sp>
      <p:sp>
        <p:nvSpPr>
          <p:cNvPr id="20" name="Shape 18"/>
          <p:cNvSpPr/>
          <p:nvPr/>
        </p:nvSpPr>
        <p:spPr>
          <a:xfrm>
            <a:off x="7955280" y="1417320"/>
            <a:ext cx="3584448" cy="4480560"/>
          </a:xfrm>
          <a:prstGeom prst="roundRect">
            <a:avLst>
              <a:gd name="adj" fmla="val 2041"/>
            </a:avLst>
          </a:prstGeom>
          <a:solidFill>
            <a:srgbClr val="FFFFFF"/>
          </a:solidFill>
          <a:ln w="12700">
            <a:solidFill>
              <a:srgbClr val="FFFFFF"/>
            </a:solidFill>
            <a:prstDash val="solid"/>
          </a:ln>
        </p:spPr>
      </p:sp>
      <p:sp>
        <p:nvSpPr>
          <p:cNvPr id="21" name="Shape 19"/>
          <p:cNvSpPr/>
          <p:nvPr/>
        </p:nvSpPr>
        <p:spPr>
          <a:xfrm>
            <a:off x="8229600" y="1691640"/>
            <a:ext cx="1051560" cy="384048"/>
          </a:xfrm>
          <a:prstGeom prst="roundRect">
            <a:avLst>
              <a:gd name="adj" fmla="val 14286"/>
            </a:avLst>
          </a:prstGeom>
          <a:solidFill>
            <a:srgbClr val="6E8B7B"/>
          </a:solidFill>
          <a:ln w="12700">
            <a:solidFill>
              <a:srgbClr val="333333"/>
            </a:solidFill>
            <a:prstDash val="solid"/>
          </a:ln>
        </p:spPr>
      </p:sp>
      <p:sp>
        <p:nvSpPr>
          <p:cNvPr id="22" name="Text 20"/>
          <p:cNvSpPr txBox="1"/>
          <p:nvPr/>
        </p:nvSpPr>
        <p:spPr>
          <a:xfrm>
            <a:off x="8229600" y="1691640"/>
            <a:ext cx="105156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Phase 3</a:t>
            </a:r>
            <a:endParaRPr lang="en-US" sz="1150" dirty="0"/>
          </a:p>
        </p:txBody>
      </p:sp>
      <p:sp>
        <p:nvSpPr>
          <p:cNvPr id="23" name="Text 21"/>
          <p:cNvSpPr txBox="1"/>
          <p:nvPr/>
        </p:nvSpPr>
        <p:spPr>
          <a:xfrm>
            <a:off x="8229600" y="2212848"/>
            <a:ext cx="3017520" cy="365760"/>
          </a:xfrm>
          <a:prstGeom prst="rect">
            <a:avLst/>
          </a:prstGeom>
          <a:noFill/>
          <a:ln/>
        </p:spPr>
        <p:txBody>
          <a:bodyPr wrap="square" lIns="0" tIns="0" rIns="0" bIns="0" rtlCol="0" anchor="ctr"/>
          <a:lstStyle/>
          <a:p>
            <a:pPr indent="0" marL="0">
              <a:buNone/>
            </a:pPr>
            <a:r>
              <a:rPr lang="en-US" sz="1600" b="1" dirty="0">
                <a:solidFill>
                  <a:srgbClr val="241C15"/>
                </a:solidFill>
                <a:latin typeface="Cambria" pitchFamily="34" charset="0"/>
                <a:ea typeface="Cambria" pitchFamily="34" charset="-122"/>
                <a:cs typeface="Cambria" pitchFamily="34" charset="-120"/>
              </a:rPr>
              <a:t>Q3+  ·  Compound the moat</a:t>
            </a:r>
            <a:endParaRPr lang="en-US" sz="1600" dirty="0"/>
          </a:p>
        </p:txBody>
      </p:sp>
      <p:sp>
        <p:nvSpPr>
          <p:cNvPr id="24" name="Text 22"/>
          <p:cNvSpPr txBox="1"/>
          <p:nvPr/>
        </p:nvSpPr>
        <p:spPr>
          <a:xfrm>
            <a:off x="8229600" y="2697480"/>
            <a:ext cx="3035808" cy="1828800"/>
          </a:xfrm>
          <a:prstGeom prst="rect">
            <a:avLst/>
          </a:prstGeom>
          <a:noFill/>
          <a:ln/>
        </p:spPr>
        <p:txBody>
          <a:bodyPr wrap="square" lIns="0" tIns="0" rIns="0" bIns="0" rtlCol="0" anchor="ctr"/>
          <a:lstStyle/>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AI preference engine live</a:t>
            </a:r>
            <a:endParaRPr lang="en-US" sz="1200" dirty="0"/>
          </a:p>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Nutrition and macro goals</a:t>
            </a:r>
            <a:endParaRPr lang="en-US" sz="1200" dirty="0"/>
          </a:p>
          <a:p>
            <a:pPr marL="342900" indent="-342900">
              <a:lnSpc>
                <a:spcPts val="1600"/>
              </a:lnSpc>
              <a:spcAft>
                <a:spcPts val="700"/>
              </a:spcAft>
              <a:buSzPct val="100000"/>
              <a:buChar char="•"/>
            </a:pPr>
            <a:r>
              <a:rPr lang="en-US" sz="1200" dirty="0">
                <a:solidFill>
                  <a:srgbClr val="6B6157"/>
                </a:solidFill>
                <a:latin typeface="Calibri" pitchFamily="34" charset="0"/>
                <a:ea typeface="Calibri" pitchFamily="34" charset="-122"/>
                <a:cs typeface="Calibri" pitchFamily="34" charset="-120"/>
              </a:rPr>
              <a:t>Gifting and corporate plans</a:t>
            </a:r>
            <a:endParaRPr lang="en-US" sz="1200" dirty="0"/>
          </a:p>
        </p:txBody>
      </p:sp>
      <p:sp>
        <p:nvSpPr>
          <p:cNvPr id="25" name="Shape 23"/>
          <p:cNvSpPr/>
          <p:nvPr/>
        </p:nvSpPr>
        <p:spPr>
          <a:xfrm>
            <a:off x="8229600" y="4956048"/>
            <a:ext cx="3017520" cy="0"/>
          </a:xfrm>
          <a:prstGeom prst="line">
            <a:avLst/>
          </a:prstGeom>
          <a:noFill/>
          <a:ln w="12700">
            <a:solidFill>
              <a:srgbClr val="E0D8CC"/>
            </a:solidFill>
            <a:prstDash val="solid"/>
          </a:ln>
        </p:spPr>
      </p:sp>
      <p:sp>
        <p:nvSpPr>
          <p:cNvPr id="26" name="Text 24"/>
          <p:cNvSpPr txBox="1"/>
          <p:nvPr/>
        </p:nvSpPr>
        <p:spPr>
          <a:xfrm>
            <a:off x="8229600" y="5074920"/>
            <a:ext cx="3017520" cy="228600"/>
          </a:xfrm>
          <a:prstGeom prst="rect">
            <a:avLst/>
          </a:prstGeom>
          <a:noFill/>
          <a:ln/>
        </p:spPr>
        <p:txBody>
          <a:bodyPr wrap="square" lIns="0" tIns="0" rIns="0" bIns="0" rtlCol="0" anchor="ctr"/>
          <a:lstStyle/>
          <a:p>
            <a:pPr indent="0" marL="0">
              <a:buNone/>
            </a:pPr>
            <a:r>
              <a:rPr lang="en-US" sz="900" b="1" spc="110" kern="0" dirty="0">
                <a:solidFill>
                  <a:srgbClr val="6E8B7B"/>
                </a:solidFill>
                <a:latin typeface="Calibri" pitchFamily="34" charset="0"/>
                <a:ea typeface="Calibri" pitchFamily="34" charset="-122"/>
                <a:cs typeface="Calibri" pitchFamily="34" charset="-120"/>
              </a:rPr>
              <a:t>PRIMARY METRIC</a:t>
            </a:r>
            <a:endParaRPr lang="en-US" sz="900" dirty="0"/>
          </a:p>
        </p:txBody>
      </p:sp>
      <p:sp>
        <p:nvSpPr>
          <p:cNvPr id="27" name="Text 25"/>
          <p:cNvSpPr txBox="1"/>
          <p:nvPr/>
        </p:nvSpPr>
        <p:spPr>
          <a:xfrm>
            <a:off x="8229600" y="5321808"/>
            <a:ext cx="3035808" cy="457200"/>
          </a:xfrm>
          <a:prstGeom prst="rect">
            <a:avLst/>
          </a:prstGeom>
          <a:noFill/>
          <a:ln/>
        </p:spPr>
        <p:txBody>
          <a:bodyPr wrap="square" lIns="0" tIns="0" rIns="0" bIns="0" rtlCol="0" anchor="ctr"/>
          <a:lstStyle/>
          <a:p>
            <a:pPr indent="0" marL="0">
              <a:lnSpc>
                <a:spcPts val="1400"/>
              </a:lnSpc>
              <a:buNone/>
            </a:pPr>
            <a:r>
              <a:rPr lang="en-US" sz="1100" dirty="0">
                <a:solidFill>
                  <a:srgbClr val="241C15"/>
                </a:solidFill>
                <a:latin typeface="Calibri" pitchFamily="34" charset="0"/>
                <a:ea typeface="Calibri" pitchFamily="34" charset="-122"/>
                <a:cs typeface="Calibri" pitchFamily="34" charset="-120"/>
              </a:rPr>
              <a:t>LTV, contribution margin per order</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HOW WE KNOW IT WORKED</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One north star, four supporting layers</a:t>
            </a:r>
            <a:endParaRPr lang="en-US" sz="3200" dirty="0"/>
          </a:p>
        </p:txBody>
      </p:sp>
      <p:sp>
        <p:nvSpPr>
          <p:cNvPr id="4" name="Shape 2"/>
          <p:cNvSpPr/>
          <p:nvPr/>
        </p:nvSpPr>
        <p:spPr>
          <a:xfrm>
            <a:off x="566928" y="1417320"/>
            <a:ext cx="11064240" cy="1143000"/>
          </a:xfrm>
          <a:prstGeom prst="roundRect">
            <a:avLst>
              <a:gd name="adj" fmla="val 6400"/>
            </a:avLst>
          </a:prstGeom>
          <a:solidFill>
            <a:srgbClr val="2B2118"/>
          </a:solidFill>
          <a:ln w="12700">
            <a:solidFill>
              <a:srgbClr val="2B2118"/>
            </a:solidFill>
            <a:prstDash val="solid"/>
          </a:ln>
        </p:spPr>
      </p:sp>
      <p:sp>
        <p:nvSpPr>
          <p:cNvPr id="5" name="Text 3"/>
          <p:cNvSpPr txBox="1"/>
          <p:nvPr/>
        </p:nvSpPr>
        <p:spPr>
          <a:xfrm>
            <a:off x="914400" y="1627632"/>
            <a:ext cx="2743200" cy="256032"/>
          </a:xfrm>
          <a:prstGeom prst="rect">
            <a:avLst/>
          </a:prstGeom>
          <a:noFill/>
          <a:ln/>
        </p:spPr>
        <p:txBody>
          <a:bodyPr wrap="square" lIns="0" tIns="0" rIns="0" bIns="0" rtlCol="0" anchor="ctr"/>
          <a:lstStyle/>
          <a:p>
            <a:pPr indent="0" marL="0">
              <a:buNone/>
            </a:pPr>
            <a:r>
              <a:rPr lang="en-US" sz="1050" b="1" spc="150" kern="0" dirty="0">
                <a:solidFill>
                  <a:srgbClr val="D98C3F"/>
                </a:solidFill>
                <a:latin typeface="Calibri" pitchFamily="34" charset="0"/>
                <a:ea typeface="Calibri" pitchFamily="34" charset="-122"/>
                <a:cs typeface="Calibri" pitchFamily="34" charset="-120"/>
              </a:rPr>
              <a:t>NORTH STAR</a:t>
            </a:r>
            <a:endParaRPr lang="en-US" sz="1050" dirty="0"/>
          </a:p>
        </p:txBody>
      </p:sp>
      <p:sp>
        <p:nvSpPr>
          <p:cNvPr id="6" name="Text 4"/>
          <p:cNvSpPr txBox="1"/>
          <p:nvPr/>
        </p:nvSpPr>
        <p:spPr>
          <a:xfrm>
            <a:off x="914400" y="1883664"/>
            <a:ext cx="5943600" cy="45720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Weekly scheduled meals delivered</a:t>
            </a:r>
            <a:endParaRPr lang="en-US" sz="2400" dirty="0"/>
          </a:p>
        </p:txBody>
      </p:sp>
      <p:sp>
        <p:nvSpPr>
          <p:cNvPr id="7" name="Text 5"/>
          <p:cNvSpPr txBox="1"/>
          <p:nvPr/>
        </p:nvSpPr>
        <p:spPr>
          <a:xfrm>
            <a:off x="6949440" y="1847088"/>
            <a:ext cx="4389120" cy="548640"/>
          </a:xfrm>
          <a:prstGeom prst="rect">
            <a:avLst/>
          </a:prstGeom>
          <a:noFill/>
          <a:ln/>
        </p:spPr>
        <p:txBody>
          <a:bodyPr wrap="square" lIns="0" tIns="0" rIns="0" bIns="0" rtlCol="0" anchor="ctr"/>
          <a:lstStyle/>
          <a:p>
            <a:pPr indent="0" marL="0">
              <a:lnSpc>
                <a:spcPts val="1600"/>
              </a:lnSpc>
              <a:buNone/>
            </a:pPr>
            <a:r>
              <a:rPr lang="en-US" sz="1200" i="1" dirty="0">
                <a:solidFill>
                  <a:srgbClr val="B8ACA0"/>
                </a:solidFill>
                <a:latin typeface="Calibri" pitchFamily="34" charset="0"/>
                <a:ea typeface="Calibri" pitchFamily="34" charset="-122"/>
                <a:cs typeface="Calibri" pitchFamily="34" charset="-120"/>
              </a:rPr>
              <a:t>Volume, not subscriptions sold. A plan nobody eats is churn that has not surfaced yet.</a:t>
            </a:r>
            <a:endParaRPr lang="en-US" sz="1200" dirty="0"/>
          </a:p>
        </p:txBody>
      </p:sp>
      <p:sp>
        <p:nvSpPr>
          <p:cNvPr id="8" name="Shape 6"/>
          <p:cNvSpPr/>
          <p:nvPr/>
        </p:nvSpPr>
        <p:spPr>
          <a:xfrm>
            <a:off x="566928" y="2834640"/>
            <a:ext cx="2697480" cy="2743200"/>
          </a:xfrm>
          <a:prstGeom prst="roundRect">
            <a:avLst>
              <a:gd name="adj" fmla="val 2712"/>
            </a:avLst>
          </a:prstGeom>
          <a:solidFill>
            <a:srgbClr val="F3EFE6"/>
          </a:solidFill>
          <a:ln w="12700">
            <a:solidFill>
              <a:srgbClr val="F3EFE6"/>
            </a:solidFill>
            <a:prstDash val="solid"/>
          </a:ln>
        </p:spPr>
      </p:sp>
      <p:sp>
        <p:nvSpPr>
          <p:cNvPr id="9" name="Shape 7"/>
          <p:cNvSpPr/>
          <p:nvPr/>
        </p:nvSpPr>
        <p:spPr>
          <a:xfrm>
            <a:off x="822960" y="3063240"/>
            <a:ext cx="1737360" cy="347472"/>
          </a:xfrm>
          <a:prstGeom prst="roundRect">
            <a:avLst>
              <a:gd name="adj" fmla="val 13158"/>
            </a:avLst>
          </a:prstGeom>
          <a:solidFill>
            <a:srgbClr val="B85042"/>
          </a:solidFill>
          <a:ln w="12700">
            <a:solidFill>
              <a:srgbClr val="333333"/>
            </a:solidFill>
            <a:prstDash val="solid"/>
          </a:ln>
        </p:spPr>
      </p:sp>
      <p:sp>
        <p:nvSpPr>
          <p:cNvPr id="10" name="Text 8"/>
          <p:cNvSpPr txBox="1"/>
          <p:nvPr/>
        </p:nvSpPr>
        <p:spPr>
          <a:xfrm>
            <a:off x="822960" y="3063240"/>
            <a:ext cx="1737360" cy="347472"/>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Activation</a:t>
            </a:r>
            <a:endParaRPr lang="en-US" sz="1150" dirty="0"/>
          </a:p>
        </p:txBody>
      </p:sp>
      <p:sp>
        <p:nvSpPr>
          <p:cNvPr id="11" name="Text 9"/>
          <p:cNvSpPr txBox="1"/>
          <p:nvPr/>
        </p:nvSpPr>
        <p:spPr>
          <a:xfrm>
            <a:off x="822960" y="3566160"/>
            <a:ext cx="2212848" cy="182880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Trial → paid conversion</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Plan starts per MAU</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Time to first scheduled meal</a:t>
            </a:r>
            <a:endParaRPr lang="en-US" sz="1150" dirty="0"/>
          </a:p>
        </p:txBody>
      </p:sp>
      <p:sp>
        <p:nvSpPr>
          <p:cNvPr id="12" name="Shape 10"/>
          <p:cNvSpPr/>
          <p:nvPr/>
        </p:nvSpPr>
        <p:spPr>
          <a:xfrm>
            <a:off x="3364992" y="2834640"/>
            <a:ext cx="2697480" cy="2743200"/>
          </a:xfrm>
          <a:prstGeom prst="roundRect">
            <a:avLst>
              <a:gd name="adj" fmla="val 2712"/>
            </a:avLst>
          </a:prstGeom>
          <a:solidFill>
            <a:srgbClr val="F3EFE6"/>
          </a:solidFill>
          <a:ln w="12700">
            <a:solidFill>
              <a:srgbClr val="F3EFE6"/>
            </a:solidFill>
            <a:prstDash val="solid"/>
          </a:ln>
        </p:spPr>
      </p:sp>
      <p:sp>
        <p:nvSpPr>
          <p:cNvPr id="13" name="Shape 11"/>
          <p:cNvSpPr/>
          <p:nvPr/>
        </p:nvSpPr>
        <p:spPr>
          <a:xfrm>
            <a:off x="3621024" y="3063240"/>
            <a:ext cx="1737360" cy="347472"/>
          </a:xfrm>
          <a:prstGeom prst="roundRect">
            <a:avLst>
              <a:gd name="adj" fmla="val 13158"/>
            </a:avLst>
          </a:prstGeom>
          <a:solidFill>
            <a:srgbClr val="D98C3F"/>
          </a:solidFill>
          <a:ln w="12700">
            <a:solidFill>
              <a:srgbClr val="333333"/>
            </a:solidFill>
            <a:prstDash val="solid"/>
          </a:ln>
        </p:spPr>
      </p:sp>
      <p:sp>
        <p:nvSpPr>
          <p:cNvPr id="14" name="Text 12"/>
          <p:cNvSpPr txBox="1"/>
          <p:nvPr/>
        </p:nvSpPr>
        <p:spPr>
          <a:xfrm>
            <a:off x="3621024" y="3063240"/>
            <a:ext cx="1737360" cy="347472"/>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Retention</a:t>
            </a:r>
            <a:endParaRPr lang="en-US" sz="1150" dirty="0"/>
          </a:p>
        </p:txBody>
      </p:sp>
      <p:sp>
        <p:nvSpPr>
          <p:cNvPr id="15" name="Text 13"/>
          <p:cNvSpPr txBox="1"/>
          <p:nvPr/>
        </p:nvSpPr>
        <p:spPr>
          <a:xfrm>
            <a:off x="3621024" y="3566160"/>
            <a:ext cx="2212848" cy="182880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Cycle renewal rate</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Meal completion rate</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30 / 60 / 90-day retention</a:t>
            </a:r>
            <a:endParaRPr lang="en-US" sz="1150" dirty="0"/>
          </a:p>
        </p:txBody>
      </p:sp>
      <p:sp>
        <p:nvSpPr>
          <p:cNvPr id="16" name="Shape 14"/>
          <p:cNvSpPr/>
          <p:nvPr/>
        </p:nvSpPr>
        <p:spPr>
          <a:xfrm>
            <a:off x="6163056" y="2834640"/>
            <a:ext cx="2697480" cy="2743200"/>
          </a:xfrm>
          <a:prstGeom prst="roundRect">
            <a:avLst>
              <a:gd name="adj" fmla="val 2712"/>
            </a:avLst>
          </a:prstGeom>
          <a:solidFill>
            <a:srgbClr val="F3EFE6"/>
          </a:solidFill>
          <a:ln w="12700">
            <a:solidFill>
              <a:srgbClr val="F3EFE6"/>
            </a:solidFill>
            <a:prstDash val="solid"/>
          </a:ln>
        </p:spPr>
      </p:sp>
      <p:sp>
        <p:nvSpPr>
          <p:cNvPr id="17" name="Shape 15"/>
          <p:cNvSpPr/>
          <p:nvPr/>
        </p:nvSpPr>
        <p:spPr>
          <a:xfrm>
            <a:off x="6419088" y="3063240"/>
            <a:ext cx="1737360" cy="347472"/>
          </a:xfrm>
          <a:prstGeom prst="roundRect">
            <a:avLst>
              <a:gd name="adj" fmla="val 13158"/>
            </a:avLst>
          </a:prstGeom>
          <a:solidFill>
            <a:srgbClr val="6E8B7B"/>
          </a:solidFill>
          <a:ln w="12700">
            <a:solidFill>
              <a:srgbClr val="333333"/>
            </a:solidFill>
            <a:prstDash val="solid"/>
          </a:ln>
        </p:spPr>
      </p:sp>
      <p:sp>
        <p:nvSpPr>
          <p:cNvPr id="18" name="Text 16"/>
          <p:cNvSpPr txBox="1"/>
          <p:nvPr/>
        </p:nvSpPr>
        <p:spPr>
          <a:xfrm>
            <a:off x="6419088" y="3063240"/>
            <a:ext cx="1737360" cy="347472"/>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Product health</a:t>
            </a:r>
            <a:endParaRPr lang="en-US" sz="1150" dirty="0"/>
          </a:p>
        </p:txBody>
      </p:sp>
      <p:sp>
        <p:nvSpPr>
          <p:cNvPr id="19" name="Text 17"/>
          <p:cNvSpPr txBox="1"/>
          <p:nvPr/>
        </p:nvSpPr>
        <p:spPr>
          <a:xfrm>
            <a:off x="6419088" y="3566160"/>
            <a:ext cx="2212848" cy="182880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Swap rate ↑ = personalisation failing</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Skip rate ↑ = schedule fit failing</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Credits expiring unused</a:t>
            </a:r>
            <a:endParaRPr lang="en-US" sz="1150" dirty="0"/>
          </a:p>
        </p:txBody>
      </p:sp>
      <p:sp>
        <p:nvSpPr>
          <p:cNvPr id="20" name="Shape 18"/>
          <p:cNvSpPr/>
          <p:nvPr/>
        </p:nvSpPr>
        <p:spPr>
          <a:xfrm>
            <a:off x="8961120" y="2834640"/>
            <a:ext cx="2697480" cy="2743200"/>
          </a:xfrm>
          <a:prstGeom prst="roundRect">
            <a:avLst>
              <a:gd name="adj" fmla="val 2712"/>
            </a:avLst>
          </a:prstGeom>
          <a:solidFill>
            <a:srgbClr val="F3EFE6"/>
          </a:solidFill>
          <a:ln w="12700">
            <a:solidFill>
              <a:srgbClr val="F3EFE6"/>
            </a:solidFill>
            <a:prstDash val="solid"/>
          </a:ln>
        </p:spPr>
      </p:sp>
      <p:sp>
        <p:nvSpPr>
          <p:cNvPr id="21" name="Shape 19"/>
          <p:cNvSpPr/>
          <p:nvPr/>
        </p:nvSpPr>
        <p:spPr>
          <a:xfrm>
            <a:off x="9217152" y="3063240"/>
            <a:ext cx="1737360" cy="347472"/>
          </a:xfrm>
          <a:prstGeom prst="roundRect">
            <a:avLst>
              <a:gd name="adj" fmla="val 13158"/>
            </a:avLst>
          </a:prstGeom>
          <a:solidFill>
            <a:srgbClr val="7A5C52"/>
          </a:solidFill>
          <a:ln w="12700">
            <a:solidFill>
              <a:srgbClr val="333333"/>
            </a:solidFill>
            <a:prstDash val="solid"/>
          </a:ln>
        </p:spPr>
      </p:sp>
      <p:sp>
        <p:nvSpPr>
          <p:cNvPr id="22" name="Text 20"/>
          <p:cNvSpPr txBox="1"/>
          <p:nvPr/>
        </p:nvSpPr>
        <p:spPr>
          <a:xfrm>
            <a:off x="9217152" y="3063240"/>
            <a:ext cx="1737360" cy="347472"/>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Business</a:t>
            </a:r>
            <a:endParaRPr lang="en-US" sz="1150" dirty="0"/>
          </a:p>
        </p:txBody>
      </p:sp>
      <p:sp>
        <p:nvSpPr>
          <p:cNvPr id="23" name="Text 21"/>
          <p:cNvSpPr txBox="1"/>
          <p:nvPr/>
        </p:nvSpPr>
        <p:spPr>
          <a:xfrm>
            <a:off x="9217152" y="3566160"/>
            <a:ext cx="2212848" cy="1828800"/>
          </a:xfrm>
          <a:prstGeom prst="rect">
            <a:avLst/>
          </a:prstGeom>
          <a:noFill/>
          <a:ln/>
        </p:spPr>
        <p:txBody>
          <a:bodyPr wrap="square" lIns="0" tIns="0" rIns="0" bIns="0" rtlCol="0" anchor="ctr"/>
          <a:lstStyle/>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Contribution margin: scheduled vs on-demand</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LTV : CAC</a:t>
            </a:r>
            <a:endParaRPr lang="en-US" sz="1150" dirty="0"/>
          </a:p>
          <a:p>
            <a:pPr marL="342900" indent="-342900">
              <a:lnSpc>
                <a:spcPts val="1500"/>
              </a:lnSpc>
              <a:spcAft>
                <a:spcPts val="800"/>
              </a:spcAft>
              <a:buSzPct val="100000"/>
              <a:buChar char="•"/>
            </a:pPr>
            <a:r>
              <a:rPr lang="en-US" sz="1150" dirty="0">
                <a:solidFill>
                  <a:srgbClr val="241C15"/>
                </a:solidFill>
                <a:latin typeface="Calibri" pitchFamily="34" charset="0"/>
                <a:ea typeface="Calibri" pitchFamily="34" charset="-122"/>
                <a:cs typeface="Calibri" pitchFamily="34" charset="-120"/>
              </a:rPr>
              <a:t>Revenue per subscriber</a:t>
            </a:r>
            <a:endParaRPr lang="en-US" sz="1150" dirty="0"/>
          </a:p>
        </p:txBody>
      </p:sp>
      <p:sp>
        <p:nvSpPr>
          <p:cNvPr id="24" name="Text 22"/>
          <p:cNvSpPr txBox="1"/>
          <p:nvPr/>
        </p:nvSpPr>
        <p:spPr>
          <a:xfrm>
            <a:off x="566928" y="5806440"/>
            <a:ext cx="11064240" cy="365760"/>
          </a:xfrm>
          <a:prstGeom prst="rect">
            <a:avLst/>
          </a:prstGeom>
          <a:noFill/>
          <a:ln/>
        </p:spPr>
        <p:txBody>
          <a:bodyPr wrap="square" lIns="0" tIns="0" rIns="0" bIns="0" rtlCol="0" anchor="ctr"/>
          <a:lstStyle/>
          <a:p>
            <a:pPr indent="0" marL="0">
              <a:buNone/>
            </a:pPr>
            <a:r>
              <a:rPr lang="en-US" sz="1200" i="1" dirty="0">
                <a:solidFill>
                  <a:srgbClr val="6B6157"/>
                </a:solidFill>
                <a:latin typeface="Calibri" pitchFamily="34" charset="0"/>
                <a:ea typeface="Calibri" pitchFamily="34" charset="-122"/>
                <a:cs typeface="Calibri" pitchFamily="34" charset="-120"/>
              </a:rPr>
              <a:t>The two health metrics are the interesting ones — they are early-warning signals, not lagging outcomes.</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EFE6"/>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WHAT I WOULD WATCH</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The trade-offs I am consciously making</a:t>
            </a:r>
            <a:endParaRPr lang="en-US" sz="3200" dirty="0"/>
          </a:p>
        </p:txBody>
      </p:sp>
      <p:sp>
        <p:nvSpPr>
          <p:cNvPr id="4" name="Shape 2"/>
          <p:cNvSpPr/>
          <p:nvPr/>
        </p:nvSpPr>
        <p:spPr>
          <a:xfrm>
            <a:off x="566928" y="1417320"/>
            <a:ext cx="11064240" cy="1051560"/>
          </a:xfrm>
          <a:prstGeom prst="roundRect">
            <a:avLst>
              <a:gd name="adj" fmla="val 6957"/>
            </a:avLst>
          </a:prstGeom>
          <a:solidFill>
            <a:srgbClr val="FFFFFF"/>
          </a:solidFill>
          <a:ln w="12700">
            <a:solidFill>
              <a:srgbClr val="FFFFFF"/>
            </a:solidFill>
            <a:prstDash val="solid"/>
          </a:ln>
        </p:spPr>
      </p:sp>
      <p:sp>
        <p:nvSpPr>
          <p:cNvPr id="5" name="Text 3"/>
          <p:cNvSpPr txBox="1"/>
          <p:nvPr/>
        </p:nvSpPr>
        <p:spPr>
          <a:xfrm>
            <a:off x="868680" y="1563624"/>
            <a:ext cx="3017520" cy="731520"/>
          </a:xfrm>
          <a:prstGeom prst="rect">
            <a:avLst/>
          </a:prstGeom>
          <a:noFill/>
          <a:ln/>
        </p:spPr>
        <p:txBody>
          <a:bodyPr wrap="square" lIns="0" tIns="0" rIns="0" bIns="0" rtlCol="0" anchor="ctr"/>
          <a:lstStyle/>
          <a:p>
            <a:pPr indent="0" marL="0">
              <a:lnSpc>
                <a:spcPts val="1800"/>
              </a:lnSpc>
              <a:buNone/>
            </a:pPr>
            <a:r>
              <a:rPr lang="en-US" sz="1400" b="1" dirty="0">
                <a:solidFill>
                  <a:srgbClr val="B85042"/>
                </a:solidFill>
                <a:latin typeface="Cambria" pitchFamily="34" charset="0"/>
                <a:ea typeface="Cambria" pitchFamily="34" charset="-122"/>
                <a:cs typeface="Cambria" pitchFamily="34" charset="-120"/>
              </a:rPr>
              <a:t>Flexibility vs. kitchen forecast</a:t>
            </a:r>
            <a:endParaRPr lang="en-US" sz="1400" dirty="0"/>
          </a:p>
        </p:txBody>
      </p:sp>
      <p:sp>
        <p:nvSpPr>
          <p:cNvPr id="6" name="Text 4"/>
          <p:cNvSpPr txBox="1"/>
          <p:nvPr/>
        </p:nvSpPr>
        <p:spPr>
          <a:xfrm>
            <a:off x="4069080" y="1563624"/>
            <a:ext cx="3794760" cy="77724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More user freedom degrades demand prediction and raises cost to serve.</a:t>
            </a:r>
            <a:endParaRPr lang="en-US" sz="1150" dirty="0"/>
          </a:p>
        </p:txBody>
      </p:sp>
      <p:sp>
        <p:nvSpPr>
          <p:cNvPr id="7" name="Text 5"/>
          <p:cNvSpPr txBox="1"/>
          <p:nvPr/>
        </p:nvSpPr>
        <p:spPr>
          <a:xfrm>
            <a:off x="8046720" y="1563624"/>
            <a:ext cx="3291840" cy="77724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Cut-off times, skip allowances per cycle, capacity buffers on high-variance days.</a:t>
            </a:r>
            <a:endParaRPr lang="en-US" sz="1150" dirty="0"/>
          </a:p>
        </p:txBody>
      </p:sp>
      <p:sp>
        <p:nvSpPr>
          <p:cNvPr id="8" name="Shape 6"/>
          <p:cNvSpPr/>
          <p:nvPr/>
        </p:nvSpPr>
        <p:spPr>
          <a:xfrm>
            <a:off x="566928" y="2560320"/>
            <a:ext cx="11064240" cy="1051560"/>
          </a:xfrm>
          <a:prstGeom prst="roundRect">
            <a:avLst>
              <a:gd name="adj" fmla="val 6957"/>
            </a:avLst>
          </a:prstGeom>
          <a:solidFill>
            <a:srgbClr val="FAF7F1"/>
          </a:solidFill>
          <a:ln w="12700">
            <a:solidFill>
              <a:srgbClr val="FAF7F1"/>
            </a:solidFill>
            <a:prstDash val="solid"/>
          </a:ln>
        </p:spPr>
      </p:sp>
      <p:sp>
        <p:nvSpPr>
          <p:cNvPr id="9" name="Text 7"/>
          <p:cNvSpPr txBox="1"/>
          <p:nvPr/>
        </p:nvSpPr>
        <p:spPr>
          <a:xfrm>
            <a:off x="868680" y="2706624"/>
            <a:ext cx="3017520" cy="731520"/>
          </a:xfrm>
          <a:prstGeom prst="rect">
            <a:avLst/>
          </a:prstGeom>
          <a:noFill/>
          <a:ln/>
        </p:spPr>
        <p:txBody>
          <a:bodyPr wrap="square" lIns="0" tIns="0" rIns="0" bIns="0" rtlCol="0" anchor="ctr"/>
          <a:lstStyle/>
          <a:p>
            <a:pPr indent="0" marL="0">
              <a:lnSpc>
                <a:spcPts val="1800"/>
              </a:lnSpc>
              <a:buNone/>
            </a:pPr>
            <a:r>
              <a:rPr lang="en-US" sz="1400" b="1" dirty="0">
                <a:solidFill>
                  <a:srgbClr val="B85042"/>
                </a:solidFill>
                <a:latin typeface="Cambria" pitchFamily="34" charset="0"/>
                <a:ea typeface="Cambria" pitchFamily="34" charset="-122"/>
                <a:cs typeface="Cambria" pitchFamily="34" charset="-120"/>
              </a:rPr>
              <a:t>Upfront cash vs. conversion</a:t>
            </a:r>
            <a:endParaRPr lang="en-US" sz="1400" dirty="0"/>
          </a:p>
        </p:txBody>
      </p:sp>
      <p:sp>
        <p:nvSpPr>
          <p:cNvPr id="10" name="Text 8"/>
          <p:cNvSpPr txBox="1"/>
          <p:nvPr/>
        </p:nvSpPr>
        <p:spPr>
          <a:xfrm>
            <a:off x="4069080" y="2706624"/>
            <a:ext cx="3794760" cy="77724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A month paid upfront is good for working capital and bad for activation. Credits soften the ask.</a:t>
            </a:r>
            <a:endParaRPr lang="en-US" sz="1150" dirty="0"/>
          </a:p>
        </p:txBody>
      </p:sp>
      <p:sp>
        <p:nvSpPr>
          <p:cNvPr id="11" name="Text 9"/>
          <p:cNvSpPr txBox="1"/>
          <p:nvPr/>
        </p:nvSpPr>
        <p:spPr>
          <a:xfrm>
            <a:off x="8046720" y="2706624"/>
            <a:ext cx="3291840" cy="77724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Accept slower cash conversion in exchange for a materially larger subscriber base.</a:t>
            </a:r>
            <a:endParaRPr lang="en-US" sz="1150" dirty="0"/>
          </a:p>
        </p:txBody>
      </p:sp>
      <p:sp>
        <p:nvSpPr>
          <p:cNvPr id="12" name="Shape 10"/>
          <p:cNvSpPr/>
          <p:nvPr/>
        </p:nvSpPr>
        <p:spPr>
          <a:xfrm>
            <a:off x="566928" y="3703320"/>
            <a:ext cx="11064240" cy="1051560"/>
          </a:xfrm>
          <a:prstGeom prst="roundRect">
            <a:avLst>
              <a:gd name="adj" fmla="val 6957"/>
            </a:avLst>
          </a:prstGeom>
          <a:solidFill>
            <a:srgbClr val="FFFFFF"/>
          </a:solidFill>
          <a:ln w="12700">
            <a:solidFill>
              <a:srgbClr val="FFFFFF"/>
            </a:solidFill>
            <a:prstDash val="solid"/>
          </a:ln>
        </p:spPr>
      </p:sp>
      <p:sp>
        <p:nvSpPr>
          <p:cNvPr id="13" name="Text 11"/>
          <p:cNvSpPr txBox="1"/>
          <p:nvPr/>
        </p:nvSpPr>
        <p:spPr>
          <a:xfrm>
            <a:off x="868680" y="3849624"/>
            <a:ext cx="3017520" cy="731520"/>
          </a:xfrm>
          <a:prstGeom prst="rect">
            <a:avLst/>
          </a:prstGeom>
          <a:noFill/>
          <a:ln/>
        </p:spPr>
        <p:txBody>
          <a:bodyPr wrap="square" lIns="0" tIns="0" rIns="0" bIns="0" rtlCol="0" anchor="ctr"/>
          <a:lstStyle/>
          <a:p>
            <a:pPr indent="0" marL="0">
              <a:lnSpc>
                <a:spcPts val="1800"/>
              </a:lnSpc>
              <a:buNone/>
            </a:pPr>
            <a:r>
              <a:rPr lang="en-US" sz="1400" b="1" dirty="0">
                <a:solidFill>
                  <a:srgbClr val="B85042"/>
                </a:solidFill>
                <a:latin typeface="Cambria" pitchFamily="34" charset="0"/>
                <a:ea typeface="Cambria" pitchFamily="34" charset="-122"/>
                <a:cs typeface="Cambria" pitchFamily="34" charset="-120"/>
              </a:rPr>
              <a:t>Personalisation vs. choice</a:t>
            </a:r>
            <a:endParaRPr lang="en-US" sz="1400" dirty="0"/>
          </a:p>
        </p:txBody>
      </p:sp>
      <p:sp>
        <p:nvSpPr>
          <p:cNvPr id="14" name="Text 12"/>
          <p:cNvSpPr txBox="1"/>
          <p:nvPr/>
        </p:nvSpPr>
        <p:spPr>
          <a:xfrm>
            <a:off x="4069080" y="3849624"/>
            <a:ext cx="3794760" cy="77724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Auto-curation removes decision fatigue but can feel like loss of control — and cold-start users have no history.</a:t>
            </a:r>
            <a:endParaRPr lang="en-US" sz="1150" dirty="0"/>
          </a:p>
        </p:txBody>
      </p:sp>
      <p:sp>
        <p:nvSpPr>
          <p:cNvPr id="15" name="Text 13"/>
          <p:cNvSpPr txBox="1"/>
          <p:nvPr/>
        </p:nvSpPr>
        <p:spPr>
          <a:xfrm>
            <a:off x="8046720" y="3849624"/>
            <a:ext cx="3291840" cy="77724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Always editable, never locked. Onboarding quiz seeds the profile.</a:t>
            </a:r>
            <a:endParaRPr lang="en-US" sz="1150" dirty="0"/>
          </a:p>
        </p:txBody>
      </p:sp>
      <p:sp>
        <p:nvSpPr>
          <p:cNvPr id="16" name="Shape 14"/>
          <p:cNvSpPr/>
          <p:nvPr/>
        </p:nvSpPr>
        <p:spPr>
          <a:xfrm>
            <a:off x="566928" y="4846320"/>
            <a:ext cx="11064240" cy="1051560"/>
          </a:xfrm>
          <a:prstGeom prst="roundRect">
            <a:avLst>
              <a:gd name="adj" fmla="val 6957"/>
            </a:avLst>
          </a:prstGeom>
          <a:solidFill>
            <a:srgbClr val="FAF7F1"/>
          </a:solidFill>
          <a:ln w="12700">
            <a:solidFill>
              <a:srgbClr val="FAF7F1"/>
            </a:solidFill>
            <a:prstDash val="solid"/>
          </a:ln>
        </p:spPr>
      </p:sp>
      <p:sp>
        <p:nvSpPr>
          <p:cNvPr id="17" name="Text 15"/>
          <p:cNvSpPr txBox="1"/>
          <p:nvPr/>
        </p:nvSpPr>
        <p:spPr>
          <a:xfrm>
            <a:off x="868680" y="4992624"/>
            <a:ext cx="3017520" cy="731520"/>
          </a:xfrm>
          <a:prstGeom prst="rect">
            <a:avLst/>
          </a:prstGeom>
          <a:noFill/>
          <a:ln/>
        </p:spPr>
        <p:txBody>
          <a:bodyPr wrap="square" lIns="0" tIns="0" rIns="0" bIns="0" rtlCol="0" anchor="ctr"/>
          <a:lstStyle/>
          <a:p>
            <a:pPr indent="0" marL="0">
              <a:lnSpc>
                <a:spcPts val="1800"/>
              </a:lnSpc>
              <a:buNone/>
            </a:pPr>
            <a:r>
              <a:rPr lang="en-US" sz="1400" b="1" dirty="0">
                <a:solidFill>
                  <a:srgbClr val="B85042"/>
                </a:solidFill>
                <a:latin typeface="Cambria" pitchFamily="34" charset="0"/>
                <a:ea typeface="Cambria" pitchFamily="34" charset="-122"/>
                <a:cs typeface="Cambria" pitchFamily="34" charset="-120"/>
              </a:rPr>
              <a:t>Delight vs. focus</a:t>
            </a:r>
            <a:endParaRPr lang="en-US" sz="1400" dirty="0"/>
          </a:p>
        </p:txBody>
      </p:sp>
      <p:sp>
        <p:nvSpPr>
          <p:cNvPr id="18" name="Text 16"/>
          <p:cNvSpPr txBox="1"/>
          <p:nvPr/>
        </p:nvSpPr>
        <p:spPr>
          <a:xfrm>
            <a:off x="4069080" y="4992624"/>
            <a:ext cx="3794760" cy="777240"/>
          </a:xfrm>
          <a:prstGeom prst="rect">
            <a:avLst/>
          </a:prstGeom>
          <a:noFill/>
          <a:ln/>
        </p:spPr>
        <p:txBody>
          <a:bodyPr wrap="square" lIns="0" tIns="0" rIns="0" bIns="0" rtlCol="0" anchor="ctr"/>
          <a:lstStyle/>
          <a:p>
            <a:pPr indent="0" marL="0">
              <a:lnSpc>
                <a:spcPts val="1500"/>
              </a:lnSpc>
              <a:buNone/>
            </a:pPr>
            <a:r>
              <a:rPr lang="en-US" sz="1150" dirty="0">
                <a:solidFill>
                  <a:srgbClr val="6B6157"/>
                </a:solidFill>
                <a:latin typeface="Calibri" pitchFamily="34" charset="0"/>
                <a:ea typeface="Calibri" pitchFamily="34" charset="-122"/>
                <a:cs typeface="Calibri" pitchFamily="34" charset="-120"/>
              </a:rPr>
              <a:t>Gifting, corporate and nutrition are all genuinely good ideas that would dilute Phase 1.</a:t>
            </a:r>
            <a:endParaRPr lang="en-US" sz="1150" dirty="0"/>
          </a:p>
        </p:txBody>
      </p:sp>
      <p:sp>
        <p:nvSpPr>
          <p:cNvPr id="19" name="Text 17"/>
          <p:cNvSpPr txBox="1"/>
          <p:nvPr/>
        </p:nvSpPr>
        <p:spPr>
          <a:xfrm>
            <a:off x="8046720" y="4992624"/>
            <a:ext cx="3291840" cy="777240"/>
          </a:xfrm>
          <a:prstGeom prst="rect">
            <a:avLst/>
          </a:prstGeom>
          <a:noFill/>
          <a:ln/>
        </p:spPr>
        <p:txBody>
          <a:bodyPr wrap="square" lIns="0" tIns="0" rIns="0" bIns="0" rtlCol="0" anchor="ctr"/>
          <a:lstStyle/>
          <a:p>
            <a:pPr indent="0" marL="0">
              <a:lnSpc>
                <a:spcPts val="1500"/>
              </a:lnSpc>
              <a:buNone/>
            </a:pPr>
            <a:r>
              <a:rPr lang="en-US" sz="1150" dirty="0">
                <a:solidFill>
                  <a:srgbClr val="241C15"/>
                </a:solidFill>
                <a:latin typeface="Calibri" pitchFamily="34" charset="0"/>
                <a:ea typeface="Calibri" pitchFamily="34" charset="-122"/>
                <a:cs typeface="Calibri" pitchFamily="34" charset="-120"/>
              </a:rPr>
              <a:t>Deliberately deferred to Phase 3. Sequencing is the decision.</a:t>
            </a:r>
            <a:endParaRPr lang="en-US" sz="1150" dirty="0"/>
          </a:p>
        </p:txBody>
      </p:sp>
      <p:sp>
        <p:nvSpPr>
          <p:cNvPr id="20" name="Text 18"/>
          <p:cNvSpPr txBox="1"/>
          <p:nvPr/>
        </p:nvSpPr>
        <p:spPr>
          <a:xfrm>
            <a:off x="8046720" y="1170432"/>
            <a:ext cx="3291840" cy="228600"/>
          </a:xfrm>
          <a:prstGeom prst="rect">
            <a:avLst/>
          </a:prstGeom>
          <a:noFill/>
          <a:ln/>
        </p:spPr>
        <p:txBody>
          <a:bodyPr wrap="square" lIns="0" tIns="0" rIns="0" bIns="0" rtlCol="0" anchor="ctr"/>
          <a:lstStyle/>
          <a:p>
            <a:pPr indent="0" marL="0">
              <a:buNone/>
            </a:pPr>
            <a:r>
              <a:rPr lang="en-US" sz="900" b="1" spc="120" kern="0" dirty="0">
                <a:solidFill>
                  <a:srgbClr val="6E8B7B"/>
                </a:solidFill>
                <a:latin typeface="Calibri" pitchFamily="34" charset="0"/>
                <a:ea typeface="Calibri" pitchFamily="34" charset="-122"/>
                <a:cs typeface="Calibri" pitchFamily="34" charset="-120"/>
              </a:rPr>
              <a:t>MITIGATION</a:t>
            </a:r>
            <a:endParaRPr lang="en-US" sz="900" dirty="0"/>
          </a:p>
        </p:txBody>
      </p:sp>
      <p:sp>
        <p:nvSpPr>
          <p:cNvPr id="21" name="Text 19"/>
          <p:cNvSpPr txBox="1"/>
          <p:nvPr/>
        </p:nvSpPr>
        <p:spPr>
          <a:xfrm>
            <a:off x="4069080" y="1170432"/>
            <a:ext cx="3291840" cy="228600"/>
          </a:xfrm>
          <a:prstGeom prst="rect">
            <a:avLst/>
          </a:prstGeom>
          <a:noFill/>
          <a:ln/>
        </p:spPr>
        <p:txBody>
          <a:bodyPr wrap="square" lIns="0" tIns="0" rIns="0" bIns="0" rtlCol="0" anchor="ctr"/>
          <a:lstStyle/>
          <a:p>
            <a:pPr indent="0" marL="0">
              <a:buNone/>
            </a:pPr>
            <a:r>
              <a:rPr lang="en-US" sz="900" b="1" spc="120" kern="0" dirty="0">
                <a:solidFill>
                  <a:srgbClr val="6B6157"/>
                </a:solidFill>
                <a:latin typeface="Calibri" pitchFamily="34" charset="0"/>
                <a:ea typeface="Calibri" pitchFamily="34" charset="-122"/>
                <a:cs typeface="Calibri" pitchFamily="34" charset="-120"/>
              </a:rPr>
              <a:t>THE TENSION</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BUILT, NOT JUST DESCRIBED</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I prototyped it — here is the moment that matters</a:t>
            </a:r>
            <a:endParaRPr lang="en-US" sz="3200" dirty="0"/>
          </a:p>
        </p:txBody>
      </p:sp>
      <p:pic>
        <p:nvPicPr>
          <p:cNvPr id="4" name="Image 0" descr="/home/claude/shot_packs.png">    </p:cNvPr>
          <p:cNvPicPr>
            <a:picLocks noChangeAspect="1"/>
          </p:cNvPicPr>
          <p:nvPr/>
        </p:nvPicPr>
        <p:blipFill>
          <a:blip r:embed="rId1"/>
          <a:stretch>
            <a:fillRect/>
          </a:stretch>
        </p:blipFill>
        <p:spPr>
          <a:xfrm>
            <a:off x="685800" y="1481328"/>
            <a:ext cx="1545336" cy="3200400"/>
          </a:xfrm>
          <a:prstGeom prst="rect">
            <a:avLst/>
          </a:prstGeom>
        </p:spPr>
      </p:pic>
      <p:pic>
        <p:nvPicPr>
          <p:cNvPr id="5" name="Image 1" descr="/home/claude/shot_wallet.png">    </p:cNvPr>
          <p:cNvPicPr>
            <a:picLocks noChangeAspect="1"/>
          </p:cNvPicPr>
          <p:nvPr/>
        </p:nvPicPr>
        <p:blipFill>
          <a:blip r:embed="rId2"/>
          <a:stretch>
            <a:fillRect/>
          </a:stretch>
        </p:blipFill>
        <p:spPr>
          <a:xfrm>
            <a:off x="2606040" y="1481328"/>
            <a:ext cx="1545336" cy="3200400"/>
          </a:xfrm>
          <a:prstGeom prst="rect">
            <a:avLst/>
          </a:prstGeom>
        </p:spPr>
      </p:pic>
      <p:pic>
        <p:nvPicPr>
          <p:cNvPr id="6" name="Image 2" descr="/home/claude/shot_skipscr.png">    </p:cNvPr>
          <p:cNvPicPr>
            <a:picLocks noChangeAspect="1"/>
          </p:cNvPicPr>
          <p:nvPr/>
        </p:nvPicPr>
        <p:blipFill>
          <a:blip r:embed="rId3"/>
          <a:stretch>
            <a:fillRect/>
          </a:stretch>
        </p:blipFill>
        <p:spPr>
          <a:xfrm>
            <a:off x="4526280" y="1481328"/>
            <a:ext cx="1545336" cy="3200400"/>
          </a:xfrm>
          <a:prstGeom prst="rect">
            <a:avLst/>
          </a:prstGeom>
        </p:spPr>
      </p:pic>
      <p:pic>
        <p:nvPicPr>
          <p:cNvPr id="7" name="Image 3" descr="/home/claude/shot_returned.png">    </p:cNvPr>
          <p:cNvPicPr>
            <a:picLocks noChangeAspect="1"/>
          </p:cNvPicPr>
          <p:nvPr/>
        </p:nvPicPr>
        <p:blipFill>
          <a:blip r:embed="rId4"/>
          <a:stretch>
            <a:fillRect/>
          </a:stretch>
        </p:blipFill>
        <p:spPr>
          <a:xfrm>
            <a:off x="6446520" y="1481328"/>
            <a:ext cx="1545336" cy="3200400"/>
          </a:xfrm>
          <a:prstGeom prst="rect">
            <a:avLst/>
          </a:prstGeom>
        </p:spPr>
      </p:pic>
      <p:sp>
        <p:nvSpPr>
          <p:cNvPr id="8" name="Text 2"/>
          <p:cNvSpPr txBox="1"/>
          <p:nvPr/>
        </p:nvSpPr>
        <p:spPr>
          <a:xfrm>
            <a:off x="576072" y="4773168"/>
            <a:ext cx="1764792" cy="457200"/>
          </a:xfrm>
          <a:prstGeom prst="rect">
            <a:avLst/>
          </a:prstGeom>
          <a:noFill/>
          <a:ln/>
        </p:spPr>
        <p:txBody>
          <a:bodyPr wrap="square" lIns="0" tIns="0" rIns="0" bIns="0" rtlCol="0" anchor="ctr"/>
          <a:lstStyle/>
          <a:p>
            <a:pPr algn="ctr" indent="0" marL="0">
              <a:lnSpc>
                <a:spcPts val="1300"/>
              </a:lnSpc>
              <a:buNone/>
            </a:pPr>
            <a:r>
              <a:rPr lang="en-US" sz="1050" dirty="0">
                <a:solidFill>
                  <a:srgbClr val="6B6157"/>
                </a:solidFill>
                <a:latin typeface="Calibri" pitchFamily="34" charset="0"/>
                <a:ea typeface="Calibri" pitchFamily="34" charset="-122"/>
                <a:cs typeface="Calibri" pitchFamily="34" charset="-120"/>
              </a:rPr>
              <a:t>Buy meals, not days</a:t>
            </a:r>
            <a:endParaRPr lang="en-US" sz="1050" dirty="0"/>
          </a:p>
        </p:txBody>
      </p:sp>
      <p:sp>
        <p:nvSpPr>
          <p:cNvPr id="9" name="Text 3"/>
          <p:cNvSpPr txBox="1"/>
          <p:nvPr/>
        </p:nvSpPr>
        <p:spPr>
          <a:xfrm>
            <a:off x="2496312" y="4773168"/>
            <a:ext cx="1764792" cy="457200"/>
          </a:xfrm>
          <a:prstGeom prst="rect">
            <a:avLst/>
          </a:prstGeom>
          <a:noFill/>
          <a:ln/>
        </p:spPr>
        <p:txBody>
          <a:bodyPr wrap="square" lIns="0" tIns="0" rIns="0" bIns="0" rtlCol="0" anchor="ctr"/>
          <a:lstStyle/>
          <a:p>
            <a:pPr algn="ctr" indent="0" marL="0">
              <a:lnSpc>
                <a:spcPts val="1300"/>
              </a:lnSpc>
              <a:buNone/>
            </a:pPr>
            <a:r>
              <a:rPr lang="en-US" sz="1050" dirty="0">
                <a:solidFill>
                  <a:srgbClr val="6B6157"/>
                </a:solidFill>
                <a:latin typeface="Calibri" pitchFamily="34" charset="0"/>
                <a:ea typeface="Calibri" pitchFamily="34" charset="-122"/>
                <a:cs typeface="Calibri" pitchFamily="34" charset="-120"/>
              </a:rPr>
              <a:t>The meal wallet</a:t>
            </a:r>
            <a:endParaRPr lang="en-US" sz="1050" dirty="0"/>
          </a:p>
        </p:txBody>
      </p:sp>
      <p:sp>
        <p:nvSpPr>
          <p:cNvPr id="10" name="Text 4"/>
          <p:cNvSpPr txBox="1"/>
          <p:nvPr/>
        </p:nvSpPr>
        <p:spPr>
          <a:xfrm>
            <a:off x="4416552" y="4773168"/>
            <a:ext cx="1764792" cy="457200"/>
          </a:xfrm>
          <a:prstGeom prst="rect">
            <a:avLst/>
          </a:prstGeom>
          <a:noFill/>
          <a:ln/>
        </p:spPr>
        <p:txBody>
          <a:bodyPr wrap="square" lIns="0" tIns="0" rIns="0" bIns="0" rtlCol="0" anchor="ctr"/>
          <a:lstStyle/>
          <a:p>
            <a:pPr algn="ctr" indent="0" marL="0">
              <a:lnSpc>
                <a:spcPts val="1300"/>
              </a:lnSpc>
              <a:buNone/>
            </a:pPr>
            <a:r>
              <a:rPr lang="en-US" sz="1050" dirty="0">
                <a:solidFill>
                  <a:srgbClr val="6B6157"/>
                </a:solidFill>
                <a:latin typeface="Calibri" pitchFamily="34" charset="0"/>
                <a:ea typeface="Calibri" pitchFamily="34" charset="-122"/>
                <a:cs typeface="Calibri" pitchFamily="34" charset="-120"/>
              </a:rPr>
              <a:t>Skip Wednesday</a:t>
            </a:r>
            <a:endParaRPr lang="en-US" sz="1050" dirty="0"/>
          </a:p>
        </p:txBody>
      </p:sp>
      <p:sp>
        <p:nvSpPr>
          <p:cNvPr id="11" name="Text 5"/>
          <p:cNvSpPr txBox="1"/>
          <p:nvPr/>
        </p:nvSpPr>
        <p:spPr>
          <a:xfrm>
            <a:off x="6336792" y="4773168"/>
            <a:ext cx="1764792" cy="457200"/>
          </a:xfrm>
          <a:prstGeom prst="rect">
            <a:avLst/>
          </a:prstGeom>
          <a:noFill/>
          <a:ln/>
        </p:spPr>
        <p:txBody>
          <a:bodyPr wrap="square" lIns="0" tIns="0" rIns="0" bIns="0" rtlCol="0" anchor="ctr"/>
          <a:lstStyle/>
          <a:p>
            <a:pPr algn="ctr" indent="0" marL="0">
              <a:lnSpc>
                <a:spcPts val="1300"/>
              </a:lnSpc>
              <a:buNone/>
            </a:pPr>
            <a:r>
              <a:rPr lang="en-US" sz="1050" b="1" dirty="0">
                <a:solidFill>
                  <a:srgbClr val="B85042"/>
                </a:solidFill>
                <a:latin typeface="Calibri" pitchFamily="34" charset="0"/>
                <a:ea typeface="Calibri" pitchFamily="34" charset="-122"/>
                <a:cs typeface="Calibri" pitchFamily="34" charset="-120"/>
              </a:rPr>
              <a:t>Credit comes back</a:t>
            </a:r>
            <a:endParaRPr lang="en-US" sz="1050" dirty="0"/>
          </a:p>
        </p:txBody>
      </p:sp>
      <p:sp>
        <p:nvSpPr>
          <p:cNvPr id="12" name="Shape 6"/>
          <p:cNvSpPr/>
          <p:nvPr/>
        </p:nvSpPr>
        <p:spPr>
          <a:xfrm>
            <a:off x="8366760" y="1481328"/>
            <a:ext cx="3246120" cy="3200400"/>
          </a:xfrm>
          <a:prstGeom prst="roundRect">
            <a:avLst>
              <a:gd name="adj" fmla="val 2286"/>
            </a:avLst>
          </a:prstGeom>
          <a:solidFill>
            <a:srgbClr val="2B2118"/>
          </a:solidFill>
          <a:ln w="12700">
            <a:solidFill>
              <a:srgbClr val="2B2118"/>
            </a:solidFill>
            <a:prstDash val="solid"/>
          </a:ln>
        </p:spPr>
      </p:sp>
      <p:sp>
        <p:nvSpPr>
          <p:cNvPr id="13" name="Text 7"/>
          <p:cNvSpPr txBox="1"/>
          <p:nvPr/>
        </p:nvSpPr>
        <p:spPr>
          <a:xfrm>
            <a:off x="8641080" y="1737360"/>
            <a:ext cx="2697480" cy="640080"/>
          </a:xfrm>
          <a:prstGeom prst="rect">
            <a:avLst/>
          </a:prstGeom>
          <a:noFill/>
          <a:ln/>
        </p:spPr>
        <p:txBody>
          <a:bodyPr wrap="square" lIns="0" tIns="0" rIns="0" bIns="0" rtlCol="0" anchor="ctr"/>
          <a:lstStyle/>
          <a:p>
            <a:pPr indent="0" marL="0">
              <a:lnSpc>
                <a:spcPts val="2100"/>
              </a:lnSpc>
              <a:buNone/>
            </a:pPr>
            <a:r>
              <a:rPr lang="en-US" sz="1600" b="1" dirty="0">
                <a:solidFill>
                  <a:srgbClr val="FFFFFF"/>
                </a:solidFill>
                <a:latin typeface="Cambria" pitchFamily="34" charset="0"/>
                <a:ea typeface="Cambria" pitchFamily="34" charset="-122"/>
                <a:cs typeface="Cambria" pitchFamily="34" charset="-120"/>
              </a:rPr>
              <a:t>The whole argument, in one screen</a:t>
            </a:r>
            <a:endParaRPr lang="en-US" sz="1600" dirty="0"/>
          </a:p>
        </p:txBody>
      </p:sp>
      <p:sp>
        <p:nvSpPr>
          <p:cNvPr id="14" name="Text 8"/>
          <p:cNvSpPr txBox="1"/>
          <p:nvPr/>
        </p:nvSpPr>
        <p:spPr>
          <a:xfrm>
            <a:off x="8641080" y="2487168"/>
            <a:ext cx="2724912" cy="1097280"/>
          </a:xfrm>
          <a:prstGeom prst="rect">
            <a:avLst/>
          </a:prstGeom>
          <a:noFill/>
          <a:ln/>
        </p:spPr>
        <p:txBody>
          <a:bodyPr wrap="square" lIns="0" tIns="0" rIns="0" bIns="0" rtlCol="0" anchor="ctr"/>
          <a:lstStyle/>
          <a:p>
            <a:pPr indent="0" marL="0">
              <a:lnSpc>
                <a:spcPts val="1650"/>
              </a:lnSpc>
              <a:buNone/>
            </a:pPr>
            <a:r>
              <a:rPr lang="en-US" sz="1200" dirty="0">
                <a:solidFill>
                  <a:srgbClr val="D8CFC4"/>
                </a:solidFill>
                <a:latin typeface="Calibri" pitchFamily="34" charset="0"/>
                <a:ea typeface="Calibri" pitchFamily="34" charset="-122"/>
                <a:cs typeface="Calibri" pitchFamily="34" charset="-120"/>
              </a:rPr>
              <a:t>Skip a day and the credit returns to the wallet. Scheduled drops, ready-to-plan rises, the balance is untouched, and the charge is zero.</a:t>
            </a:r>
            <a:endParaRPr lang="en-US" sz="1200" dirty="0"/>
          </a:p>
        </p:txBody>
      </p:sp>
      <p:sp>
        <p:nvSpPr>
          <p:cNvPr id="15" name="Shape 9"/>
          <p:cNvSpPr/>
          <p:nvPr/>
        </p:nvSpPr>
        <p:spPr>
          <a:xfrm>
            <a:off x="8641080" y="3639312"/>
            <a:ext cx="2651760" cy="0"/>
          </a:xfrm>
          <a:prstGeom prst="line">
            <a:avLst/>
          </a:prstGeom>
          <a:noFill/>
          <a:ln w="12700">
            <a:solidFill>
              <a:srgbClr val="5A4E42"/>
            </a:solidFill>
            <a:prstDash val="solid"/>
          </a:ln>
        </p:spPr>
      </p:sp>
      <p:sp>
        <p:nvSpPr>
          <p:cNvPr id="16" name="Text 10"/>
          <p:cNvSpPr txBox="1"/>
          <p:nvPr/>
        </p:nvSpPr>
        <p:spPr>
          <a:xfrm>
            <a:off x="8641080" y="3785616"/>
            <a:ext cx="2724912" cy="731520"/>
          </a:xfrm>
          <a:prstGeom prst="rect">
            <a:avLst/>
          </a:prstGeom>
          <a:noFill/>
          <a:ln/>
        </p:spPr>
        <p:txBody>
          <a:bodyPr wrap="square" lIns="0" tIns="0" rIns="0" bIns="0" rtlCol="0" anchor="ctr"/>
          <a:lstStyle/>
          <a:p>
            <a:pPr indent="0" marL="0">
              <a:lnSpc>
                <a:spcPts val="1900"/>
              </a:lnSpc>
              <a:buNone/>
            </a:pPr>
            <a:r>
              <a:rPr lang="en-US" sz="1400" b="1" dirty="0">
                <a:solidFill>
                  <a:srgbClr val="D98C3F"/>
                </a:solidFill>
                <a:latin typeface="Cambria" pitchFamily="34" charset="0"/>
                <a:ea typeface="Cambria" pitchFamily="34" charset="-122"/>
                <a:cs typeface="Cambria" pitchFamily="34" charset="-120"/>
              </a:rPr>
              <a:t>On every competitor, that day’s money is simply gone.</a:t>
            </a:r>
            <a:endParaRPr lang="en-US" sz="1400" dirty="0"/>
          </a:p>
        </p:txBody>
      </p:sp>
      <p:sp>
        <p:nvSpPr>
          <p:cNvPr id="17" name="Text 11"/>
          <p:cNvSpPr txBox="1"/>
          <p:nvPr/>
        </p:nvSpPr>
        <p:spPr>
          <a:xfrm>
            <a:off x="566928" y="5440680"/>
            <a:ext cx="11064240" cy="365760"/>
          </a:xfrm>
          <a:prstGeom prst="rect">
            <a:avLst/>
          </a:prstGeom>
          <a:noFill/>
          <a:ln/>
        </p:spPr>
        <p:txBody>
          <a:bodyPr wrap="square" lIns="0" tIns="0" rIns="0" bIns="0" rtlCol="0" anchor="ctr"/>
          <a:lstStyle/>
          <a:p>
            <a:pPr indent="0" marL="0">
              <a:buNone/>
            </a:pPr>
            <a:r>
              <a:rPr lang="en-US" sz="1200" i="1" dirty="0">
                <a:solidFill>
                  <a:srgbClr val="6B6157"/>
                </a:solidFill>
                <a:latin typeface="Calibri" pitchFamily="34" charset="0"/>
                <a:ea typeface="Calibri" pitchFamily="34" charset="-122"/>
                <a:cs typeface="Calibri" pitchFamily="34" charset="-120"/>
              </a:rPr>
              <a:t>Clickable prototype — six connected screens with real state. Working file submitted alongside this deck.</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EFE6"/>
        </a:solidFill>
      </p:bgPr>
    </p:bg>
    <p:spTree>
      <p:nvGrpSpPr>
        <p:cNvPr id="1" name=""/>
        <p:cNvGrpSpPr/>
        <p:nvPr/>
      </p:nvGrpSpPr>
      <p:grpSpPr>
        <a:xfrm>
          <a:off x="0" y="0"/>
          <a:ext cx="0" cy="0"/>
          <a:chOff x="0" y="0"/>
          <a:chExt cx="0" cy="0"/>
        </a:xfrm>
      </p:grpSpPr>
      <p:sp>
        <p:nvSpPr>
          <p:cNvPr id="2" name="Text 0"/>
          <p:cNvSpPr txBox="1"/>
          <p:nvPr/>
        </p:nvSpPr>
        <p:spPr>
          <a:xfrm>
            <a:off x="566928" y="201168"/>
            <a:ext cx="7315200" cy="237744"/>
          </a:xfrm>
          <a:prstGeom prst="rect">
            <a:avLst/>
          </a:prstGeom>
          <a:noFill/>
          <a:ln/>
        </p:spPr>
        <p:txBody>
          <a:bodyPr wrap="square" lIns="0" tIns="0" rIns="0" bIns="0" rtlCol="0" anchor="ctr"/>
          <a:lstStyle/>
          <a:p>
            <a:pPr indent="0" marL="0">
              <a:buNone/>
            </a:pPr>
            <a:r>
              <a:rPr lang="en-US" sz="1050" b="1" spc="160" kern="0" dirty="0">
                <a:solidFill>
                  <a:srgbClr val="B85042"/>
                </a:solidFill>
                <a:latin typeface="Calibri" pitchFamily="34" charset="0"/>
                <a:ea typeface="Calibri" pitchFamily="34" charset="-122"/>
                <a:cs typeface="Calibri" pitchFamily="34" charset="-120"/>
              </a:rPr>
              <a:t>HOW I WORKED ON THIS</a:t>
            </a:r>
            <a:endParaRPr lang="en-US" sz="1050" dirty="0"/>
          </a:p>
        </p:txBody>
      </p:sp>
      <p:sp>
        <p:nvSpPr>
          <p:cNvPr id="3" name="Text 1"/>
          <p:cNvSpPr txBox="1"/>
          <p:nvPr/>
        </p:nvSpPr>
        <p:spPr>
          <a:xfrm>
            <a:off x="548640" y="384048"/>
            <a:ext cx="11064240" cy="777240"/>
          </a:xfrm>
          <a:prstGeom prst="rect">
            <a:avLst/>
          </a:prstGeom>
          <a:noFill/>
          <a:ln/>
        </p:spPr>
        <p:txBody>
          <a:bodyPr wrap="square" lIns="0" tIns="0" rIns="0" bIns="0" rtlCol="0" anchor="ctr"/>
          <a:lstStyle/>
          <a:p>
            <a:pPr algn="l" indent="0" marL="0">
              <a:buNone/>
            </a:pPr>
            <a:r>
              <a:rPr lang="en-US" sz="3200" b="1" dirty="0">
                <a:solidFill>
                  <a:srgbClr val="241C15"/>
                </a:solidFill>
                <a:latin typeface="Cambria" pitchFamily="34" charset="0"/>
                <a:ea typeface="Cambria" pitchFamily="34" charset="-122"/>
                <a:cs typeface="Cambria" pitchFamily="34" charset="-120"/>
              </a:rPr>
              <a:t>AI did the legwork. The judgement is mine.</a:t>
            </a:r>
            <a:endParaRPr lang="en-US" sz="3200" dirty="0"/>
          </a:p>
        </p:txBody>
      </p:sp>
      <p:sp>
        <p:nvSpPr>
          <p:cNvPr id="4" name="Shape 2"/>
          <p:cNvSpPr/>
          <p:nvPr/>
        </p:nvSpPr>
        <p:spPr>
          <a:xfrm>
            <a:off x="566928" y="1417320"/>
            <a:ext cx="11064240" cy="1051560"/>
          </a:xfrm>
          <a:prstGeom prst="roundRect">
            <a:avLst>
              <a:gd name="adj" fmla="val 6957"/>
            </a:avLst>
          </a:prstGeom>
          <a:solidFill>
            <a:srgbClr val="FFFFFF"/>
          </a:solidFill>
          <a:ln w="12700">
            <a:solidFill>
              <a:srgbClr val="FFFFFF"/>
            </a:solidFill>
            <a:prstDash val="solid"/>
          </a:ln>
        </p:spPr>
      </p:sp>
      <p:sp>
        <p:nvSpPr>
          <p:cNvPr id="5" name="Text 3"/>
          <p:cNvSpPr txBox="1"/>
          <p:nvPr/>
        </p:nvSpPr>
        <p:spPr>
          <a:xfrm>
            <a:off x="868680" y="1563624"/>
            <a:ext cx="2377440" cy="749808"/>
          </a:xfrm>
          <a:prstGeom prst="rect">
            <a:avLst/>
          </a:prstGeom>
          <a:noFill/>
          <a:ln/>
        </p:spPr>
        <p:txBody>
          <a:bodyPr wrap="square" lIns="0" tIns="0" rIns="0" bIns="0" rtlCol="0" anchor="ctr"/>
          <a:lstStyle/>
          <a:p>
            <a:pPr indent="0" marL="0">
              <a:lnSpc>
                <a:spcPts val="1900"/>
              </a:lnSpc>
              <a:buNone/>
            </a:pPr>
            <a:r>
              <a:rPr lang="en-US" sz="1500" b="1" dirty="0">
                <a:solidFill>
                  <a:srgbClr val="B85042"/>
                </a:solidFill>
                <a:latin typeface="Cambria" pitchFamily="34" charset="0"/>
                <a:ea typeface="Cambria" pitchFamily="34" charset="-122"/>
                <a:cs typeface="Cambria" pitchFamily="34" charset="-120"/>
              </a:rPr>
              <a:t>Research</a:t>
            </a:r>
            <a:endParaRPr lang="en-US" sz="1500" dirty="0"/>
          </a:p>
        </p:txBody>
      </p:sp>
      <p:sp>
        <p:nvSpPr>
          <p:cNvPr id="6" name="Text 4"/>
          <p:cNvSpPr txBox="1"/>
          <p:nvPr/>
        </p:nvSpPr>
        <p:spPr>
          <a:xfrm>
            <a:off x="3429000" y="1563624"/>
            <a:ext cx="7909560" cy="777240"/>
          </a:xfrm>
          <a:prstGeom prst="rect">
            <a:avLst/>
          </a:prstGeom>
          <a:noFill/>
          <a:ln/>
        </p:spPr>
        <p:txBody>
          <a:bodyPr wrap="square" lIns="0" tIns="0" rIns="0" bIns="0" rtlCol="0" anchor="ctr"/>
          <a:lstStyle/>
          <a:p>
            <a:pPr indent="0" marL="0">
              <a:lnSpc>
                <a:spcPts val="1600"/>
              </a:lnSpc>
              <a:buNone/>
            </a:pPr>
            <a:r>
              <a:rPr lang="en-US" sz="1200" dirty="0">
                <a:solidFill>
                  <a:srgbClr val="6B6157"/>
                </a:solidFill>
                <a:latin typeface="Calibri" pitchFamily="34" charset="0"/>
                <a:ea typeface="Calibri" pitchFamily="34" charset="-122"/>
                <a:cs typeface="Calibri" pitchFamily="34" charset="-120"/>
              </a:rPr>
              <a:t>Used AI to pull the category history — Swiggy Daily’s 2019 launch, its shelving, the 2024 relaunch, Zomato Everyday. Then verified the claims before putting them on a slide.</a:t>
            </a:r>
            <a:endParaRPr lang="en-US" sz="1200" dirty="0"/>
          </a:p>
        </p:txBody>
      </p:sp>
      <p:sp>
        <p:nvSpPr>
          <p:cNvPr id="7" name="Shape 5"/>
          <p:cNvSpPr/>
          <p:nvPr/>
        </p:nvSpPr>
        <p:spPr>
          <a:xfrm>
            <a:off x="566928" y="2560320"/>
            <a:ext cx="11064240" cy="1051560"/>
          </a:xfrm>
          <a:prstGeom prst="roundRect">
            <a:avLst>
              <a:gd name="adj" fmla="val 6957"/>
            </a:avLst>
          </a:prstGeom>
          <a:solidFill>
            <a:srgbClr val="FFFFFF"/>
          </a:solidFill>
          <a:ln w="12700">
            <a:solidFill>
              <a:srgbClr val="FFFFFF"/>
            </a:solidFill>
            <a:prstDash val="solid"/>
          </a:ln>
        </p:spPr>
      </p:sp>
      <p:sp>
        <p:nvSpPr>
          <p:cNvPr id="8" name="Text 6"/>
          <p:cNvSpPr txBox="1"/>
          <p:nvPr/>
        </p:nvSpPr>
        <p:spPr>
          <a:xfrm>
            <a:off x="868680" y="2706624"/>
            <a:ext cx="2377440" cy="749808"/>
          </a:xfrm>
          <a:prstGeom prst="rect">
            <a:avLst/>
          </a:prstGeom>
          <a:noFill/>
          <a:ln/>
        </p:spPr>
        <p:txBody>
          <a:bodyPr wrap="square" lIns="0" tIns="0" rIns="0" bIns="0" rtlCol="0" anchor="ctr"/>
          <a:lstStyle/>
          <a:p>
            <a:pPr indent="0" marL="0">
              <a:lnSpc>
                <a:spcPts val="1900"/>
              </a:lnSpc>
              <a:buNone/>
            </a:pPr>
            <a:r>
              <a:rPr lang="en-US" sz="1500" b="1" dirty="0">
                <a:solidFill>
                  <a:srgbClr val="B85042"/>
                </a:solidFill>
                <a:latin typeface="Cambria" pitchFamily="34" charset="0"/>
                <a:ea typeface="Cambria" pitchFamily="34" charset="-122"/>
                <a:cs typeface="Cambria" pitchFamily="34" charset="-120"/>
              </a:rPr>
              <a:t>Pressure-testing</a:t>
            </a:r>
            <a:endParaRPr lang="en-US" sz="1500" dirty="0"/>
          </a:p>
        </p:txBody>
      </p:sp>
      <p:sp>
        <p:nvSpPr>
          <p:cNvPr id="9" name="Text 7"/>
          <p:cNvSpPr txBox="1"/>
          <p:nvPr/>
        </p:nvSpPr>
        <p:spPr>
          <a:xfrm>
            <a:off x="3429000" y="2706624"/>
            <a:ext cx="7909560" cy="777240"/>
          </a:xfrm>
          <a:prstGeom prst="rect">
            <a:avLst/>
          </a:prstGeom>
          <a:noFill/>
          <a:ln/>
        </p:spPr>
        <p:txBody>
          <a:bodyPr wrap="square" lIns="0" tIns="0" rIns="0" bIns="0" rtlCol="0" anchor="ctr"/>
          <a:lstStyle/>
          <a:p>
            <a:pPr indent="0" marL="0">
              <a:lnSpc>
                <a:spcPts val="1600"/>
              </a:lnSpc>
              <a:buNone/>
            </a:pPr>
            <a:r>
              <a:rPr lang="en-US" sz="1200" dirty="0">
                <a:solidFill>
                  <a:srgbClr val="6B6157"/>
                </a:solidFill>
                <a:latin typeface="Calibri" pitchFamily="34" charset="0"/>
                <a:ea typeface="Calibri" pitchFamily="34" charset="-122"/>
                <a:cs typeface="Calibri" pitchFamily="34" charset="-120"/>
              </a:rPr>
              <a:t>Argued the prioritisation against AI as a sparring partner: what breaks if flexibility is unlimited, where does the credits model hurt operations. That is where the forecast trade-off surfaced.</a:t>
            </a:r>
            <a:endParaRPr lang="en-US" sz="1200" dirty="0"/>
          </a:p>
        </p:txBody>
      </p:sp>
      <p:sp>
        <p:nvSpPr>
          <p:cNvPr id="10" name="Shape 8"/>
          <p:cNvSpPr/>
          <p:nvPr/>
        </p:nvSpPr>
        <p:spPr>
          <a:xfrm>
            <a:off x="566928" y="3703320"/>
            <a:ext cx="11064240" cy="1051560"/>
          </a:xfrm>
          <a:prstGeom prst="roundRect">
            <a:avLst>
              <a:gd name="adj" fmla="val 6957"/>
            </a:avLst>
          </a:prstGeom>
          <a:solidFill>
            <a:srgbClr val="FFFFFF"/>
          </a:solidFill>
          <a:ln w="12700">
            <a:solidFill>
              <a:srgbClr val="FFFFFF"/>
            </a:solidFill>
            <a:prstDash val="solid"/>
          </a:ln>
        </p:spPr>
      </p:sp>
      <p:sp>
        <p:nvSpPr>
          <p:cNvPr id="11" name="Text 9"/>
          <p:cNvSpPr txBox="1"/>
          <p:nvPr/>
        </p:nvSpPr>
        <p:spPr>
          <a:xfrm>
            <a:off x="868680" y="3849624"/>
            <a:ext cx="2377440" cy="749808"/>
          </a:xfrm>
          <a:prstGeom prst="rect">
            <a:avLst/>
          </a:prstGeom>
          <a:noFill/>
          <a:ln/>
        </p:spPr>
        <p:txBody>
          <a:bodyPr wrap="square" lIns="0" tIns="0" rIns="0" bIns="0" rtlCol="0" anchor="ctr"/>
          <a:lstStyle/>
          <a:p>
            <a:pPr indent="0" marL="0">
              <a:lnSpc>
                <a:spcPts val="1900"/>
              </a:lnSpc>
              <a:buNone/>
            </a:pPr>
            <a:r>
              <a:rPr lang="en-US" sz="1500" b="1" dirty="0">
                <a:solidFill>
                  <a:srgbClr val="B85042"/>
                </a:solidFill>
                <a:latin typeface="Cambria" pitchFamily="34" charset="0"/>
                <a:ea typeface="Cambria" pitchFamily="34" charset="-122"/>
                <a:cs typeface="Cambria" pitchFamily="34" charset="-120"/>
              </a:rPr>
              <a:t>Prototyping</a:t>
            </a:r>
            <a:endParaRPr lang="en-US" sz="1500" dirty="0"/>
          </a:p>
        </p:txBody>
      </p:sp>
      <p:sp>
        <p:nvSpPr>
          <p:cNvPr id="12" name="Text 10"/>
          <p:cNvSpPr txBox="1"/>
          <p:nvPr/>
        </p:nvSpPr>
        <p:spPr>
          <a:xfrm>
            <a:off x="3429000" y="3849624"/>
            <a:ext cx="7909560" cy="777240"/>
          </a:xfrm>
          <a:prstGeom prst="rect">
            <a:avLst/>
          </a:prstGeom>
          <a:noFill/>
          <a:ln/>
        </p:spPr>
        <p:txBody>
          <a:bodyPr wrap="square" lIns="0" tIns="0" rIns="0" bIns="0" rtlCol="0" anchor="ctr"/>
          <a:lstStyle/>
          <a:p>
            <a:pPr indent="0" marL="0">
              <a:lnSpc>
                <a:spcPts val="1600"/>
              </a:lnSpc>
              <a:buNone/>
            </a:pPr>
            <a:r>
              <a:rPr lang="en-US" sz="1200" dirty="0">
                <a:solidFill>
                  <a:srgbClr val="6B6157"/>
                </a:solidFill>
                <a:latin typeface="Calibri" pitchFamily="34" charset="0"/>
                <a:ea typeface="Calibri" pitchFamily="34" charset="-122"/>
                <a:cs typeface="Calibri" pitchFamily="34" charset="-120"/>
              </a:rPr>
              <a:t>Built the clickable prototype with AI assistance, then QA’d it in a headless browser — six flows, state assertions, screenshots. Found and fixed five defects, three of which only showed up on visual inspection.</a:t>
            </a:r>
            <a:endParaRPr lang="en-US" sz="1200" dirty="0"/>
          </a:p>
        </p:txBody>
      </p:sp>
      <p:sp>
        <p:nvSpPr>
          <p:cNvPr id="13" name="Shape 11"/>
          <p:cNvSpPr/>
          <p:nvPr/>
        </p:nvSpPr>
        <p:spPr>
          <a:xfrm>
            <a:off x="566928" y="4846320"/>
            <a:ext cx="11064240" cy="1051560"/>
          </a:xfrm>
          <a:prstGeom prst="roundRect">
            <a:avLst>
              <a:gd name="adj" fmla="val 6957"/>
            </a:avLst>
          </a:prstGeom>
          <a:solidFill>
            <a:srgbClr val="2B2118"/>
          </a:solidFill>
          <a:ln w="12700">
            <a:solidFill>
              <a:srgbClr val="2B2118"/>
            </a:solidFill>
            <a:prstDash val="solid"/>
          </a:ln>
        </p:spPr>
      </p:sp>
      <p:sp>
        <p:nvSpPr>
          <p:cNvPr id="14" name="Text 12"/>
          <p:cNvSpPr txBox="1"/>
          <p:nvPr/>
        </p:nvSpPr>
        <p:spPr>
          <a:xfrm>
            <a:off x="868680" y="4992624"/>
            <a:ext cx="2377440" cy="749808"/>
          </a:xfrm>
          <a:prstGeom prst="rect">
            <a:avLst/>
          </a:prstGeom>
          <a:noFill/>
          <a:ln/>
        </p:spPr>
        <p:txBody>
          <a:bodyPr wrap="square" lIns="0" tIns="0" rIns="0" bIns="0" rtlCol="0" anchor="ctr"/>
          <a:lstStyle/>
          <a:p>
            <a:pPr indent="0" marL="0">
              <a:lnSpc>
                <a:spcPts val="1900"/>
              </a:lnSpc>
              <a:buNone/>
            </a:pPr>
            <a:r>
              <a:rPr lang="en-US" sz="1500" b="1" dirty="0">
                <a:solidFill>
                  <a:srgbClr val="D98C3F"/>
                </a:solidFill>
                <a:latin typeface="Cambria" pitchFamily="34" charset="0"/>
                <a:ea typeface="Cambria" pitchFamily="34" charset="-122"/>
                <a:cs typeface="Cambria" pitchFamily="34" charset="-120"/>
              </a:rPr>
              <a:t>What I did not delegate</a:t>
            </a:r>
            <a:endParaRPr lang="en-US" sz="1500" dirty="0"/>
          </a:p>
        </p:txBody>
      </p:sp>
      <p:sp>
        <p:nvSpPr>
          <p:cNvPr id="15" name="Text 13"/>
          <p:cNvSpPr txBox="1"/>
          <p:nvPr/>
        </p:nvSpPr>
        <p:spPr>
          <a:xfrm>
            <a:off x="3429000" y="4992624"/>
            <a:ext cx="7909560" cy="777240"/>
          </a:xfrm>
          <a:prstGeom prst="rect">
            <a:avLst/>
          </a:prstGeom>
          <a:noFill/>
          <a:ln/>
        </p:spPr>
        <p:txBody>
          <a:bodyPr wrap="square" lIns="0" tIns="0" rIns="0" bIns="0" rtlCol="0" anchor="ctr"/>
          <a:lstStyle/>
          <a:p>
            <a:pPr indent="0" marL="0">
              <a:lnSpc>
                <a:spcPts val="1600"/>
              </a:lnSpc>
              <a:buNone/>
            </a:pPr>
            <a:r>
              <a:rPr lang="en-US" sz="1200" dirty="0">
                <a:solidFill>
                  <a:srgbClr val="D8CFC4"/>
                </a:solidFill>
                <a:latin typeface="Calibri" pitchFamily="34" charset="0"/>
                <a:ea typeface="Calibri" pitchFamily="34" charset="-122"/>
                <a:cs typeface="Calibri" pitchFamily="34" charset="-120"/>
              </a:rPr>
              <a:t>The reframe, the prioritisation calls, the trade-offs I chose to accept, and what I left out. AI compresses the work; it does not make the decisions.</a:t>
            </a:r>
            <a:endParaRPr lang="en-US" sz="1200" dirty="0"/>
          </a:p>
        </p:txBody>
      </p:sp>
      <p:sp>
        <p:nvSpPr>
          <p:cNvPr id="16" name="Text 14"/>
          <p:cNvSpPr txBox="1"/>
          <p:nvPr/>
        </p:nvSpPr>
        <p:spPr>
          <a:xfrm>
            <a:off x="566928" y="5943600"/>
            <a:ext cx="11064240" cy="411480"/>
          </a:xfrm>
          <a:prstGeom prst="rect">
            <a:avLst/>
          </a:prstGeom>
          <a:noFill/>
          <a:ln/>
        </p:spPr>
        <p:txBody>
          <a:bodyPr wrap="square" lIns="0" tIns="0" rIns="0" bIns="0" rtlCol="0" anchor="ctr"/>
          <a:lstStyle/>
          <a:p>
            <a:pPr indent="0" marL="0">
              <a:buNone/>
            </a:pPr>
            <a:r>
              <a:rPr lang="en-US" sz="1150" i="1" dirty="0">
                <a:solidFill>
                  <a:srgbClr val="6B6157"/>
                </a:solidFill>
                <a:latin typeface="Calibri" pitchFamily="34" charset="0"/>
                <a:ea typeface="Calibri" pitchFamily="34" charset="-122"/>
                <a:cs typeface="Calibri" pitchFamily="34" charset="-120"/>
              </a:rPr>
              <a:t>Five defects found in QA: an animation on a number that never changed, hardcoded copy in three places, and a pack size that could produce an impossible state.</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B2118"/>
        </a:solidFill>
      </p:bgPr>
    </p:bg>
    <p:spTree>
      <p:nvGrpSpPr>
        <p:cNvPr id="1" name=""/>
        <p:cNvGrpSpPr/>
        <p:nvPr/>
      </p:nvGrpSpPr>
      <p:grpSpPr>
        <a:xfrm>
          <a:off x="0" y="0"/>
          <a:ext cx="0" cy="0"/>
          <a:chOff x="0" y="0"/>
          <a:chExt cx="0" cy="0"/>
        </a:xfrm>
      </p:grpSpPr>
      <p:sp>
        <p:nvSpPr>
          <p:cNvPr id="2" name="Shape 0"/>
          <p:cNvSpPr/>
          <p:nvPr/>
        </p:nvSpPr>
        <p:spPr>
          <a:xfrm>
            <a:off x="-1463040" y="3840480"/>
            <a:ext cx="4754880" cy="4754880"/>
          </a:xfrm>
          <a:prstGeom prst="ellipse">
            <a:avLst/>
          </a:prstGeom>
          <a:solidFill>
            <a:srgbClr val="B85042">
              <a:alpha val="22000"/>
            </a:srgbClr>
          </a:solidFill>
          <a:ln w="12700">
            <a:solidFill>
              <a:srgbClr val="333333"/>
            </a:solidFill>
            <a:prstDash val="solid"/>
          </a:ln>
        </p:spPr>
      </p:sp>
      <p:sp>
        <p:nvSpPr>
          <p:cNvPr id="3" name="Text 1"/>
          <p:cNvSpPr txBox="1"/>
          <p:nvPr/>
        </p:nvSpPr>
        <p:spPr>
          <a:xfrm>
            <a:off x="822960" y="1371600"/>
            <a:ext cx="7315200" cy="274320"/>
          </a:xfrm>
          <a:prstGeom prst="rect">
            <a:avLst/>
          </a:prstGeom>
          <a:noFill/>
          <a:ln/>
        </p:spPr>
        <p:txBody>
          <a:bodyPr wrap="square" lIns="0" tIns="0" rIns="0" bIns="0" rtlCol="0" anchor="ctr"/>
          <a:lstStyle/>
          <a:p>
            <a:pPr indent="0" marL="0">
              <a:buNone/>
            </a:pPr>
            <a:r>
              <a:rPr lang="en-US" sz="1100" b="1" spc="200" kern="0" dirty="0">
                <a:solidFill>
                  <a:srgbClr val="D98C3F"/>
                </a:solidFill>
                <a:latin typeface="Calibri" pitchFamily="34" charset="0"/>
                <a:ea typeface="Calibri" pitchFamily="34" charset="-122"/>
                <a:cs typeface="Calibri" pitchFamily="34" charset="-120"/>
              </a:rPr>
              <a:t>IF I ONLY GET ONE THING RIGHT</a:t>
            </a:r>
            <a:endParaRPr lang="en-US" sz="1100" dirty="0"/>
          </a:p>
        </p:txBody>
      </p:sp>
      <p:sp>
        <p:nvSpPr>
          <p:cNvPr id="4" name="Text 2"/>
          <p:cNvSpPr txBox="1"/>
          <p:nvPr/>
        </p:nvSpPr>
        <p:spPr>
          <a:xfrm>
            <a:off x="822960" y="1783080"/>
            <a:ext cx="8686800" cy="1371600"/>
          </a:xfrm>
          <a:prstGeom prst="rect">
            <a:avLst/>
          </a:prstGeom>
          <a:noFill/>
          <a:ln/>
        </p:spPr>
        <p:txBody>
          <a:bodyPr wrap="square" lIns="0" tIns="0" rIns="0" bIns="0" rtlCol="0" anchor="ctr"/>
          <a:lstStyle/>
          <a:p>
            <a:pPr indent="0" marL="0">
              <a:lnSpc>
                <a:spcPts val="4600"/>
              </a:lnSpc>
              <a:buNone/>
            </a:pPr>
            <a:r>
              <a:rPr lang="en-US" sz="3600" b="1" dirty="0">
                <a:solidFill>
                  <a:srgbClr val="FFFFFF"/>
                </a:solidFill>
                <a:latin typeface="Cambria" pitchFamily="34" charset="0"/>
                <a:ea typeface="Cambria" pitchFamily="34" charset="-122"/>
                <a:cs typeface="Cambria" pitchFamily="34" charset="-120"/>
              </a:rPr>
              <a:t>Stop selling a calendar.</a:t>
            </a:r>
            <a:endParaRPr lang="en-US" sz="3600" dirty="0"/>
          </a:p>
          <a:p>
            <a:pPr indent="0" marL="0">
              <a:lnSpc>
                <a:spcPts val="4600"/>
              </a:lnSpc>
              <a:buNone/>
            </a:pPr>
            <a:r>
              <a:rPr lang="en-US" sz="3600" b="1" dirty="0">
                <a:solidFill>
                  <a:srgbClr val="FFFFFF"/>
                </a:solidFill>
                <a:latin typeface="Cambria" pitchFamily="34" charset="0"/>
                <a:ea typeface="Cambria" pitchFamily="34" charset="-122"/>
                <a:cs typeface="Cambria" pitchFamily="34" charset="-120"/>
              </a:rPr>
              <a:t>Start selling meals.</a:t>
            </a:r>
            <a:endParaRPr lang="en-US" sz="3600" dirty="0"/>
          </a:p>
        </p:txBody>
      </p:sp>
      <p:sp>
        <p:nvSpPr>
          <p:cNvPr id="5" name="Text 3"/>
          <p:cNvSpPr txBox="1"/>
          <p:nvPr/>
        </p:nvSpPr>
        <p:spPr>
          <a:xfrm>
            <a:off x="822960" y="3337560"/>
            <a:ext cx="8229600" cy="1097280"/>
          </a:xfrm>
          <a:prstGeom prst="rect">
            <a:avLst/>
          </a:prstGeom>
          <a:noFill/>
          <a:ln/>
        </p:spPr>
        <p:txBody>
          <a:bodyPr wrap="square" lIns="0" tIns="0" rIns="0" bIns="0" rtlCol="0" anchor="ctr"/>
          <a:lstStyle/>
          <a:p>
            <a:pPr indent="0" marL="0">
              <a:lnSpc>
                <a:spcPts val="2200"/>
              </a:lnSpc>
              <a:buNone/>
            </a:pPr>
            <a:r>
              <a:rPr lang="en-US" sz="1450" dirty="0">
                <a:solidFill>
                  <a:srgbClr val="D8CFC4"/>
                </a:solidFill>
                <a:latin typeface="Calibri" pitchFamily="34" charset="0"/>
                <a:ea typeface="Calibri" pitchFamily="34" charset="-122"/>
                <a:cs typeface="Calibri" pitchFamily="34" charset="-120"/>
              </a:rPr>
              <a:t>Every competitor still asks the user to commit to specific days and then fight the product when life changes. Decoupling the purchase from the calendar fixes the activation barrier and the churn driver at the same time — and it is the one change none of them have made.</a:t>
            </a:r>
            <a:endParaRPr lang="en-US" sz="1450" dirty="0"/>
          </a:p>
        </p:txBody>
      </p:sp>
      <p:sp>
        <p:nvSpPr>
          <p:cNvPr id="6" name="Shape 4"/>
          <p:cNvSpPr/>
          <p:nvPr/>
        </p:nvSpPr>
        <p:spPr>
          <a:xfrm>
            <a:off x="841248" y="4709160"/>
            <a:ext cx="1371600" cy="0"/>
          </a:xfrm>
          <a:prstGeom prst="line">
            <a:avLst/>
          </a:prstGeom>
          <a:noFill/>
          <a:ln w="31750">
            <a:solidFill>
              <a:srgbClr val="D98C3F"/>
            </a:solidFill>
            <a:prstDash val="solid"/>
          </a:ln>
        </p:spPr>
      </p:sp>
      <p:sp>
        <p:nvSpPr>
          <p:cNvPr id="7" name="Text 5"/>
          <p:cNvSpPr txBox="1"/>
          <p:nvPr/>
        </p:nvSpPr>
        <p:spPr>
          <a:xfrm>
            <a:off x="822960" y="4956048"/>
            <a:ext cx="5486400" cy="32004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Thank you  ·  Jitendra Singh</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MealsOn — Scheduled Meals</dc:title>
  <dc:subject>PptxGenJS Presentation</dc:subject>
  <dc:creator>Jitendra Singh</dc:creator>
  <cp:lastModifiedBy>Jitendra Singh</cp:lastModifiedBy>
  <cp:revision>1</cp:revision>
  <dcterms:created xsi:type="dcterms:W3CDTF">2026-09-07T14:02:44Z</dcterms:created>
  <dcterms:modified xsi:type="dcterms:W3CDTF">2026-09-07T14:02:44Z</dcterms:modified>
</cp:coreProperties>
</file>